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02" r:id="rId2"/>
    <p:sldId id="258" r:id="rId3"/>
    <p:sldId id="428" r:id="rId4"/>
    <p:sldId id="422" r:id="rId5"/>
    <p:sldId id="264" r:id="rId6"/>
    <p:sldId id="338" r:id="rId7"/>
    <p:sldId id="337" r:id="rId8"/>
    <p:sldId id="421" r:id="rId9"/>
    <p:sldId id="407" r:id="rId10"/>
    <p:sldId id="423" r:id="rId11"/>
    <p:sldId id="376" r:id="rId12"/>
    <p:sldId id="363" r:id="rId13"/>
    <p:sldId id="427" r:id="rId14"/>
    <p:sldId id="383" r:id="rId15"/>
    <p:sldId id="416" r:id="rId16"/>
    <p:sldId id="414" r:id="rId17"/>
    <p:sldId id="384" r:id="rId18"/>
    <p:sldId id="430" r:id="rId19"/>
    <p:sldId id="385" r:id="rId20"/>
    <p:sldId id="388" r:id="rId21"/>
    <p:sldId id="433" r:id="rId22"/>
    <p:sldId id="390" r:id="rId23"/>
    <p:sldId id="394" r:id="rId24"/>
    <p:sldId id="359" r:id="rId25"/>
    <p:sldId id="403" r:id="rId26"/>
    <p:sldId id="434" r:id="rId27"/>
    <p:sldId id="405" r:id="rId28"/>
    <p:sldId id="259" r:id="rId29"/>
    <p:sldId id="304" r:id="rId30"/>
    <p:sldId id="306" r:id="rId31"/>
    <p:sldId id="308" r:id="rId32"/>
    <p:sldId id="310" r:id="rId33"/>
    <p:sldId id="413" r:id="rId34"/>
    <p:sldId id="312" r:id="rId35"/>
    <p:sldId id="314" r:id="rId36"/>
    <p:sldId id="436" r:id="rId37"/>
    <p:sldId id="431" r:id="rId38"/>
    <p:sldId id="326" r:id="rId39"/>
    <p:sldId id="330" r:id="rId40"/>
    <p:sldId id="43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713" autoAdjust="0"/>
  </p:normalViewPr>
  <p:slideViewPr>
    <p:cSldViewPr>
      <p:cViewPr>
        <p:scale>
          <a:sx n="95" d="100"/>
          <a:sy n="95" d="100"/>
        </p:scale>
        <p:origin x="-2082"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20D09-F028-4BFF-8AE8-225032F2BB95}" type="datetimeFigureOut">
              <a:rPr lang="en-US" smtClean="0"/>
              <a:pPr/>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7E281-E9DD-41F8-8C38-E11079CF6E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CAA74-F2EB-42DF-AA5C-27452FF3FF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CAA74-F2EB-42DF-AA5C-27452FF3FF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CAA74-F2EB-42DF-AA5C-27452FF3FF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9CAA74-F2EB-42DF-AA5C-27452FF3FF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CAA74-F2EB-42DF-AA5C-27452FF3FF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9CAA74-F2EB-42DF-AA5C-27452FF3FF5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CAA74-F2EB-42DF-AA5C-27452FF3FF54}"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9CAA74-F2EB-42DF-AA5C-27452FF3FF54}"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CAA74-F2EB-42DF-AA5C-27452FF3FF54}"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CAA74-F2EB-42DF-AA5C-27452FF3FF5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CAA74-F2EB-42DF-AA5C-27452FF3FF5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24318-1F5E-4B77-ADDD-5071F0C58E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CAA74-F2EB-42DF-AA5C-27452FF3FF54}"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24318-1F5E-4B77-ADDD-5071F0C58E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285720" y="71414"/>
            <a:ext cx="8389968" cy="4286280"/>
          </a:xfrm>
          <a:solidFill>
            <a:srgbClr val="99FF99"/>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rtlCol="0">
            <a:normAutofit fontScale="90000"/>
            <a:flatTx/>
          </a:bodyPr>
          <a:lstStyle/>
          <a:p>
            <a:pPr>
              <a:defRPr/>
            </a:pPr>
            <a:r>
              <a:rPr lang="en-US" sz="4000" b="1" dirty="0" smtClean="0">
                <a:solidFill>
                  <a:srgbClr val="002060"/>
                </a:solidFill>
              </a:rPr>
              <a:t>ANTIBIOTSKA PROFILAKSA I TERAPIJA BAKTERIJSKOG INFEKTIVNOG ENDOKARDITISA-NEDOUMICE I KONTRAVERZE JOŠ POSTOJE</a:t>
            </a:r>
            <a:r>
              <a:rPr lang="sr-Latn-RS" sz="4000" b="1" dirty="0" smtClean="0">
                <a:solidFill>
                  <a:srgbClr val="002060"/>
                </a:solidFill>
              </a:rPr>
              <a:t/>
            </a:r>
            <a:br>
              <a:rPr lang="sr-Latn-RS" sz="4000" b="1" dirty="0" smtClean="0">
                <a:solidFill>
                  <a:srgbClr val="002060"/>
                </a:solidFill>
              </a:rPr>
            </a:br>
            <a:r>
              <a:rPr lang="sr-Latn-RS" sz="4000" b="1" dirty="0" smtClean="0">
                <a:solidFill>
                  <a:srgbClr val="FF0000"/>
                </a:solidFill>
              </a:rPr>
              <a:t>39. </a:t>
            </a:r>
            <a:r>
              <a:rPr lang="sr-Latn-RS" sz="4000" b="1" dirty="0" smtClean="0"/>
              <a:t>XXXIX </a:t>
            </a:r>
            <a:r>
              <a:rPr lang="sr-Latn-RS" sz="4000" b="1" dirty="0" smtClean="0">
                <a:solidFill>
                  <a:srgbClr val="FF0000"/>
                </a:solidFill>
              </a:rPr>
              <a:t>TMD </a:t>
            </a:r>
            <a:r>
              <a:rPr lang="sr-Latn-RS" sz="4000" b="1" dirty="0" smtClean="0">
                <a:solidFill>
                  <a:srgbClr val="C00000"/>
                </a:solidFill>
              </a:rPr>
              <a:t>26</a:t>
            </a:r>
            <a:r>
              <a:rPr lang="x-none" sz="4000" b="1" smtClean="0">
                <a:solidFill>
                  <a:srgbClr val="C00000"/>
                </a:solidFill>
              </a:rPr>
              <a:t>.</a:t>
            </a:r>
            <a:r>
              <a:rPr lang="sr-Latn-RS" sz="4000" b="1" dirty="0" smtClean="0">
                <a:solidFill>
                  <a:srgbClr val="C00000"/>
                </a:solidFill>
              </a:rPr>
              <a:t>09.</a:t>
            </a:r>
            <a:r>
              <a:rPr lang="x-none" sz="4000" b="1" smtClean="0">
                <a:solidFill>
                  <a:srgbClr val="C00000"/>
                </a:solidFill>
              </a:rPr>
              <a:t>20</a:t>
            </a:r>
            <a:r>
              <a:rPr lang="sr-Latn-RS" sz="4000" b="1" dirty="0" smtClean="0">
                <a:solidFill>
                  <a:srgbClr val="C00000"/>
                </a:solidFill>
              </a:rPr>
              <a:t>20 </a:t>
            </a:r>
            <a:r>
              <a:rPr lang="en-US" sz="3600" b="1" dirty="0" err="1" smtClean="0">
                <a:solidFill>
                  <a:srgbClr val="FF0000"/>
                </a:solidFill>
              </a:rPr>
              <a:t>Zaje</a:t>
            </a:r>
            <a:r>
              <a:rPr lang="sr-Latn-CS" sz="3600" b="1" dirty="0" smtClean="0">
                <a:solidFill>
                  <a:srgbClr val="FF0000"/>
                </a:solidFill>
              </a:rPr>
              <a:t>č</a:t>
            </a:r>
            <a:r>
              <a:rPr lang="en-US" sz="3600" b="1" dirty="0" err="1" smtClean="0">
                <a:solidFill>
                  <a:srgbClr val="FF0000"/>
                </a:solidFill>
              </a:rPr>
              <a:t>ar</a:t>
            </a:r>
            <a:r>
              <a:rPr lang="sr-Latn-RS" sz="3600" b="1" dirty="0" smtClean="0">
                <a:solidFill>
                  <a:srgbClr val="FF0000"/>
                </a:solidFill>
              </a:rPr>
              <a:t/>
            </a:r>
            <a:br>
              <a:rPr lang="sr-Latn-RS" sz="3600" b="1" dirty="0" smtClean="0">
                <a:solidFill>
                  <a:srgbClr val="FF0000"/>
                </a:solidFill>
              </a:rPr>
            </a:br>
            <a:r>
              <a:rPr lang="sr-Latn-RS" sz="3600" b="1" dirty="0" smtClean="0">
                <a:solidFill>
                  <a:srgbClr val="FF0000"/>
                </a:solidFill>
              </a:rPr>
              <a:t>Timočki medicinski dani – Treći dan Simpozijum: </a:t>
            </a:r>
            <a:r>
              <a:rPr lang="en-US" sz="3600" b="1" i="1" dirty="0" err="1" smtClean="0">
                <a:solidFill>
                  <a:srgbClr val="7030A0"/>
                </a:solidFill>
              </a:rPr>
              <a:t>Dijagnostika</a:t>
            </a:r>
            <a:r>
              <a:rPr lang="en-US" sz="3600" b="1" i="1" dirty="0" smtClean="0">
                <a:solidFill>
                  <a:srgbClr val="7030A0"/>
                </a:solidFill>
              </a:rPr>
              <a:t>, </a:t>
            </a:r>
            <a:r>
              <a:rPr lang="en-US" sz="3600" b="1" i="1" dirty="0" err="1" smtClean="0">
                <a:solidFill>
                  <a:srgbClr val="7030A0"/>
                </a:solidFill>
              </a:rPr>
              <a:t>konzervativna</a:t>
            </a:r>
            <a:r>
              <a:rPr lang="en-US" sz="3600" b="1" i="1" dirty="0" smtClean="0">
                <a:solidFill>
                  <a:srgbClr val="7030A0"/>
                </a:solidFill>
              </a:rPr>
              <a:t> </a:t>
            </a:r>
            <a:r>
              <a:rPr lang="en-US" sz="3600" b="1" i="1" dirty="0" err="1" smtClean="0">
                <a:solidFill>
                  <a:srgbClr val="7030A0"/>
                </a:solidFill>
              </a:rPr>
              <a:t>i</a:t>
            </a:r>
            <a:r>
              <a:rPr lang="en-US" sz="3600" b="1" i="1" dirty="0" smtClean="0">
                <a:solidFill>
                  <a:srgbClr val="7030A0"/>
                </a:solidFill>
              </a:rPr>
              <a:t> </a:t>
            </a:r>
            <a:r>
              <a:rPr lang="en-US" sz="3600" b="1" i="1" dirty="0" err="1" smtClean="0">
                <a:solidFill>
                  <a:srgbClr val="7030A0"/>
                </a:solidFill>
              </a:rPr>
              <a:t>preventivna</a:t>
            </a:r>
            <a:r>
              <a:rPr lang="en-US" sz="3600" b="1" i="1" dirty="0" smtClean="0">
                <a:solidFill>
                  <a:srgbClr val="7030A0"/>
                </a:solidFill>
              </a:rPr>
              <a:t> </a:t>
            </a:r>
            <a:r>
              <a:rPr lang="en-US" sz="3600" b="1" i="1" dirty="0" err="1" smtClean="0">
                <a:solidFill>
                  <a:srgbClr val="7030A0"/>
                </a:solidFill>
              </a:rPr>
              <a:t>medicina</a:t>
            </a:r>
            <a:r>
              <a:rPr lang="en-US" sz="3600" b="1" i="1" dirty="0" smtClean="0">
                <a:solidFill>
                  <a:srgbClr val="7030A0"/>
                </a:solidFill>
              </a:rPr>
              <a:t> - </a:t>
            </a:r>
            <a:r>
              <a:rPr lang="en-US" sz="3600" b="1" i="1" dirty="0" err="1" smtClean="0">
                <a:solidFill>
                  <a:srgbClr val="7030A0"/>
                </a:solidFill>
              </a:rPr>
              <a:t>savremeni</a:t>
            </a:r>
            <a:r>
              <a:rPr lang="en-US" sz="3600" b="1" i="1" dirty="0" smtClean="0">
                <a:solidFill>
                  <a:srgbClr val="7030A0"/>
                </a:solidFill>
              </a:rPr>
              <a:t> </a:t>
            </a:r>
            <a:r>
              <a:rPr lang="en-US" sz="3600" b="1" i="1" dirty="0" err="1" smtClean="0">
                <a:solidFill>
                  <a:srgbClr val="7030A0"/>
                </a:solidFill>
              </a:rPr>
              <a:t>aspekti</a:t>
            </a:r>
            <a:r>
              <a:rPr lang="en-US" sz="3600" b="1" i="1" dirty="0" smtClean="0">
                <a:solidFill>
                  <a:srgbClr val="7030A0"/>
                </a:solidFill>
              </a:rPr>
              <a:t>”</a:t>
            </a:r>
            <a:endParaRPr lang="en-US" sz="3600" b="1" dirty="0">
              <a:solidFill>
                <a:srgbClr val="7030A0"/>
              </a:solidFill>
            </a:endParaRPr>
          </a:p>
        </p:txBody>
      </p:sp>
      <p:sp>
        <p:nvSpPr>
          <p:cNvPr id="79875" name="Rectangle 3"/>
          <p:cNvSpPr>
            <a:spLocks noGrp="1" noChangeArrowheads="1"/>
          </p:cNvSpPr>
          <p:nvPr>
            <p:ph type="subTitle" idx="1"/>
          </p:nvPr>
        </p:nvSpPr>
        <p:spPr>
          <a:xfrm>
            <a:off x="285720" y="4429132"/>
            <a:ext cx="8324880" cy="1481126"/>
          </a:xfrm>
          <a:solidFill>
            <a:srgbClr val="FFFF00"/>
          </a:solidFill>
        </p:spPr>
        <p:txBody>
          <a:bodyPr rtlCol="0">
            <a:normAutofit fontScale="25000" lnSpcReduction="20000"/>
          </a:bodyPr>
          <a:lstStyle/>
          <a:p>
            <a:pPr algn="l">
              <a:defRPr/>
            </a:pPr>
            <a:r>
              <a:rPr lang="sr-Latn-RS" sz="11200" b="1" dirty="0" smtClean="0">
                <a:solidFill>
                  <a:srgbClr val="FF0000"/>
                </a:solidFill>
              </a:rPr>
              <a:t>Prim Dr Sci </a:t>
            </a:r>
            <a:r>
              <a:rPr lang="sr-Latn-CS" sz="11200" b="1" dirty="0" smtClean="0">
                <a:solidFill>
                  <a:schemeClr val="tx2">
                    <a:lumMod val="50000"/>
                  </a:schemeClr>
                </a:solidFill>
              </a:rPr>
              <a:t>Dušan Bastać, </a:t>
            </a:r>
          </a:p>
          <a:p>
            <a:pPr algn="l">
              <a:defRPr/>
            </a:pPr>
            <a:r>
              <a:rPr lang="sr-Latn-CS" sz="11200" b="1" dirty="0" smtClean="0">
                <a:solidFill>
                  <a:schemeClr val="tx2">
                    <a:lumMod val="50000"/>
                  </a:schemeClr>
                </a:solidFill>
              </a:rPr>
              <a:t>internista-kardiolog</a:t>
            </a:r>
            <a:br>
              <a:rPr lang="sr-Latn-CS" sz="11200" b="1" dirty="0" smtClean="0">
                <a:solidFill>
                  <a:schemeClr val="tx2">
                    <a:lumMod val="50000"/>
                  </a:schemeClr>
                </a:solidFill>
              </a:rPr>
            </a:br>
            <a:r>
              <a:rPr lang="en-US" sz="11200" b="1" dirty="0" err="1" smtClean="0">
                <a:solidFill>
                  <a:srgbClr val="FF0000"/>
                </a:solidFill>
              </a:rPr>
              <a:t>Internisti</a:t>
            </a:r>
            <a:r>
              <a:rPr lang="sr-Latn-CS" sz="11200" b="1" dirty="0" smtClean="0">
                <a:solidFill>
                  <a:srgbClr val="FF0000"/>
                </a:solidFill>
              </a:rPr>
              <a:t>čka ord</a:t>
            </a:r>
            <a:r>
              <a:rPr lang="en-US" sz="11200" b="1" dirty="0" smtClean="0">
                <a:solidFill>
                  <a:srgbClr val="FF0000"/>
                </a:solidFill>
              </a:rPr>
              <a:t>.</a:t>
            </a:r>
            <a:r>
              <a:rPr lang="sr-Latn-CS" sz="11200" b="1" dirty="0" smtClean="0">
                <a:solidFill>
                  <a:srgbClr val="FF0000"/>
                </a:solidFill>
              </a:rPr>
              <a:t> </a:t>
            </a:r>
            <a:r>
              <a:rPr lang="sr-Latn-RS" sz="11200" b="1" dirty="0" smtClean="0">
                <a:solidFill>
                  <a:srgbClr val="FF0000"/>
                </a:solidFill>
              </a:rPr>
              <a:t>“</a:t>
            </a:r>
            <a:r>
              <a:rPr lang="sr-Latn-CS" sz="11200" b="1" dirty="0" smtClean="0">
                <a:solidFill>
                  <a:srgbClr val="FF0000"/>
                </a:solidFill>
              </a:rPr>
              <a:t>Dr Bastać</a:t>
            </a:r>
            <a:r>
              <a:rPr lang="en-US" sz="11200" b="1" dirty="0" smtClean="0">
                <a:solidFill>
                  <a:srgbClr val="FF0000"/>
                </a:solidFill>
              </a:rPr>
              <a:t>“ </a:t>
            </a:r>
            <a:r>
              <a:rPr lang="en-US" sz="11200" b="1" dirty="0" err="1" smtClean="0">
                <a:solidFill>
                  <a:srgbClr val="FF0000"/>
                </a:solidFill>
              </a:rPr>
              <a:t>Zaje</a:t>
            </a:r>
            <a:r>
              <a:rPr lang="sr-Latn-CS" sz="11200" b="1" dirty="0" smtClean="0">
                <a:solidFill>
                  <a:srgbClr val="FF0000"/>
                </a:solidFill>
              </a:rPr>
              <a:t>č</a:t>
            </a:r>
            <a:r>
              <a:rPr lang="en-US" sz="11200" b="1" dirty="0" err="1" smtClean="0">
                <a:solidFill>
                  <a:srgbClr val="FF0000"/>
                </a:solidFill>
              </a:rPr>
              <a:t>ar</a:t>
            </a:r>
            <a:endParaRPr lang="en-US" sz="11200" b="1" dirty="0" smtClean="0">
              <a:solidFill>
                <a:srgbClr val="FF0000"/>
              </a:solidFill>
            </a:endParaRPr>
          </a:p>
          <a:p>
            <a:pPr algn="l">
              <a:defRPr/>
            </a:pPr>
            <a:r>
              <a:rPr lang="en-US" sz="11200" b="1" baseline="30000" dirty="0" smtClean="0">
                <a:solidFill>
                  <a:schemeClr val="tx2">
                    <a:lumMod val="50000"/>
                  </a:schemeClr>
                </a:solidFill>
              </a:rPr>
              <a:t> </a:t>
            </a:r>
            <a:r>
              <a:rPr lang="x-none" sz="11200" b="1" baseline="30000" smtClean="0">
                <a:solidFill>
                  <a:schemeClr val="tx2">
                    <a:lumMod val="50000"/>
                  </a:schemeClr>
                </a:solidFill>
              </a:rPr>
              <a:t> </a:t>
            </a:r>
            <a:endParaRPr lang="en-US" sz="11200" b="1" dirty="0">
              <a:solidFill>
                <a:schemeClr val="tx2">
                  <a:lumMod val="50000"/>
                </a:schemeClr>
              </a:solidFill>
              <a:latin typeface="Times New Roman" pitchFamily="18" charset="0"/>
              <a:cs typeface="Times New Roman" pitchFamily="18" charset="0"/>
            </a:endParaRPr>
          </a:p>
        </p:txBody>
      </p:sp>
      <p:pic>
        <p:nvPicPr>
          <p:cNvPr id="6148" name="Picture 4" descr="anisnowflake"/>
          <p:cNvPicPr>
            <a:picLocks noChangeAspect="1" noChangeArrowheads="1" noCrop="1"/>
          </p:cNvPicPr>
          <p:nvPr/>
        </p:nvPicPr>
        <p:blipFill>
          <a:blip r:embed="rId2"/>
          <a:srcRect/>
          <a:stretch>
            <a:fillRect/>
          </a:stretch>
        </p:blipFill>
        <p:spPr bwMode="auto">
          <a:xfrm>
            <a:off x="8229593" y="5943592"/>
            <a:ext cx="914407" cy="914408"/>
          </a:xfrm>
          <a:prstGeom prst="rect">
            <a:avLst/>
          </a:prstGeom>
          <a:noFill/>
          <a:ln w="9525">
            <a:noFill/>
            <a:miter lim="800000"/>
            <a:headEnd/>
            <a:tailEnd/>
          </a:ln>
        </p:spPr>
      </p:pic>
      <p:pic>
        <p:nvPicPr>
          <p:cNvPr id="6149" name="Picture 2" descr="dugme-veliko5c.jpg"/>
          <p:cNvPicPr>
            <a:picLocks noChangeAspect="1"/>
          </p:cNvPicPr>
          <p:nvPr/>
        </p:nvPicPr>
        <p:blipFill>
          <a:blip r:embed="rId3"/>
          <a:srcRect/>
          <a:stretch>
            <a:fillRect/>
          </a:stretch>
        </p:blipFill>
        <p:spPr bwMode="auto">
          <a:xfrm>
            <a:off x="352452" y="5929336"/>
            <a:ext cx="8077200" cy="857250"/>
          </a:xfrm>
          <a:prstGeom prst="rect">
            <a:avLst/>
          </a:prstGeom>
          <a:noFill/>
          <a:ln w="9525">
            <a:noFill/>
            <a:miter lim="800000"/>
            <a:headEnd/>
            <a:tailEnd/>
          </a:ln>
        </p:spPr>
      </p:pic>
      <p:pic>
        <p:nvPicPr>
          <p:cNvPr id="6150" name="Picture 1" descr="ordinacija.jpg"/>
          <p:cNvPicPr>
            <a:picLocks noChangeAspect="1"/>
          </p:cNvPicPr>
          <p:nvPr/>
        </p:nvPicPr>
        <p:blipFill>
          <a:blip r:embed="rId4"/>
          <a:srcRect/>
          <a:stretch>
            <a:fillRect/>
          </a:stretch>
        </p:blipFill>
        <p:spPr bwMode="auto">
          <a:xfrm>
            <a:off x="6643702" y="4357694"/>
            <a:ext cx="2214578" cy="15077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791700" cy="6991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nfektivni endokarditis  vodic esc 2015 tmd 2020\pojedinacni slajdovi Baske za srpski tekst\Picture21 copy.jpg"/>
          <p:cNvPicPr>
            <a:picLocks noChangeAspect="1" noChangeArrowheads="1"/>
          </p:cNvPicPr>
          <p:nvPr/>
        </p:nvPicPr>
        <p:blipFill>
          <a:blip r:embed="rId2" cstate="print"/>
          <a:srcRect/>
          <a:stretch>
            <a:fillRect/>
          </a:stretch>
        </p:blipFill>
        <p:spPr bwMode="auto">
          <a:xfrm>
            <a:off x="-15876" y="71414"/>
            <a:ext cx="9159876" cy="6478588"/>
          </a:xfrm>
          <a:prstGeom prst="rect">
            <a:avLst/>
          </a:prstGeom>
          <a:noFill/>
        </p:spPr>
      </p:pic>
      <p:sp>
        <p:nvSpPr>
          <p:cNvPr id="3" name="TextBox 2"/>
          <p:cNvSpPr txBox="1"/>
          <p:nvPr/>
        </p:nvSpPr>
        <p:spPr>
          <a:xfrm>
            <a:off x="642910" y="500042"/>
            <a:ext cx="7858180" cy="830997"/>
          </a:xfrm>
          <a:prstGeom prst="rect">
            <a:avLst/>
          </a:prstGeom>
          <a:solidFill>
            <a:srgbClr val="FFFF00"/>
          </a:solidFill>
        </p:spPr>
        <p:txBody>
          <a:bodyPr wrap="square" rtlCol="0">
            <a:spAutoFit/>
          </a:bodyPr>
          <a:lstStyle/>
          <a:p>
            <a:pPr algn="ctr"/>
            <a:r>
              <a:rPr lang="sr-Latn-RS" sz="2400" dirty="0" smtClean="0"/>
              <a:t>MIKROBIOLOŠKI DIJAGNOSTIČKI ALGORITAM</a:t>
            </a:r>
          </a:p>
          <a:p>
            <a:pPr algn="ctr"/>
            <a:r>
              <a:rPr lang="sr-Latn-RS" sz="2400" dirty="0" smtClean="0"/>
              <a:t>ZA ETIOLOŠKU </a:t>
            </a:r>
            <a:r>
              <a:rPr lang="sr-Latn-RS" sz="2400" dirty="0" smtClean="0">
                <a:solidFill>
                  <a:srgbClr val="FF0000"/>
                </a:solidFill>
              </a:rPr>
              <a:t>Dg. Infektivnog endokardita (IE)  </a:t>
            </a:r>
            <a:endParaRPr lang="en-US" sz="2400" dirty="0">
              <a:solidFill>
                <a:srgbClr val="FF0000"/>
              </a:solidFill>
            </a:endParaRPr>
          </a:p>
        </p:txBody>
      </p:sp>
      <p:sp>
        <p:nvSpPr>
          <p:cNvPr id="4" name="TextBox 3"/>
          <p:cNvSpPr txBox="1"/>
          <p:nvPr/>
        </p:nvSpPr>
        <p:spPr>
          <a:xfrm>
            <a:off x="3214678" y="1357298"/>
            <a:ext cx="1428760" cy="338554"/>
          </a:xfrm>
          <a:prstGeom prst="rect">
            <a:avLst/>
          </a:prstGeom>
          <a:solidFill>
            <a:srgbClr val="FFFF00"/>
          </a:solidFill>
        </p:spPr>
        <p:txBody>
          <a:bodyPr wrap="square" rtlCol="0">
            <a:spAutoFit/>
          </a:bodyPr>
          <a:lstStyle/>
          <a:p>
            <a:r>
              <a:rPr lang="sr-Latn-RS" sz="1600" b="1" dirty="0" smtClean="0">
                <a:solidFill>
                  <a:srgbClr val="7030A0"/>
                </a:solidFill>
              </a:rPr>
              <a:t>SUSPEKTAN</a:t>
            </a:r>
            <a:r>
              <a:rPr lang="sr-Latn-RS" sz="1600" dirty="0" smtClean="0">
                <a:solidFill>
                  <a:srgbClr val="FF0000"/>
                </a:solidFill>
              </a:rPr>
              <a:t>  </a:t>
            </a:r>
            <a:r>
              <a:rPr lang="sr-Latn-RS" sz="1600" b="1" dirty="0" smtClean="0">
                <a:solidFill>
                  <a:srgbClr val="FF0000"/>
                </a:solidFill>
              </a:rPr>
              <a:t>IE</a:t>
            </a:r>
            <a:endParaRPr lang="en-US" sz="1600" b="1" dirty="0">
              <a:solidFill>
                <a:srgbClr val="FF0000"/>
              </a:solidFill>
            </a:endParaRPr>
          </a:p>
        </p:txBody>
      </p:sp>
      <p:sp>
        <p:nvSpPr>
          <p:cNvPr id="5" name="TextBox 4"/>
          <p:cNvSpPr txBox="1"/>
          <p:nvPr/>
        </p:nvSpPr>
        <p:spPr>
          <a:xfrm>
            <a:off x="3286116" y="1844824"/>
            <a:ext cx="1500198" cy="553998"/>
          </a:xfrm>
          <a:prstGeom prst="rect">
            <a:avLst/>
          </a:prstGeom>
          <a:solidFill>
            <a:srgbClr val="FFC000"/>
          </a:solidFill>
        </p:spPr>
        <p:txBody>
          <a:bodyPr wrap="square" rtlCol="0">
            <a:spAutoFit/>
          </a:bodyPr>
          <a:lstStyle/>
          <a:p>
            <a:r>
              <a:rPr lang="en-US" sz="1600" b="1" dirty="0" smtClean="0">
                <a:solidFill>
                  <a:srgbClr val="002060"/>
                </a:solidFill>
              </a:rPr>
              <a:t>HEMOKULTURE</a:t>
            </a:r>
            <a:endParaRPr lang="sr-Latn-RS" sz="1600" b="1" dirty="0" smtClean="0">
              <a:solidFill>
                <a:srgbClr val="002060"/>
              </a:solidFill>
            </a:endParaRPr>
          </a:p>
          <a:p>
            <a:endParaRPr lang="en-US" sz="1400" dirty="0" smtClean="0">
              <a:solidFill>
                <a:srgbClr val="002060"/>
              </a:solidFill>
            </a:endParaRPr>
          </a:p>
        </p:txBody>
      </p:sp>
      <p:sp>
        <p:nvSpPr>
          <p:cNvPr id="6" name="TextBox 5"/>
          <p:cNvSpPr txBox="1"/>
          <p:nvPr/>
        </p:nvSpPr>
        <p:spPr>
          <a:xfrm>
            <a:off x="1928794" y="2571744"/>
            <a:ext cx="1714512" cy="738664"/>
          </a:xfrm>
          <a:prstGeom prst="rect">
            <a:avLst/>
          </a:prstGeom>
          <a:solidFill>
            <a:srgbClr val="FFFF00"/>
          </a:solidFill>
        </p:spPr>
        <p:txBody>
          <a:bodyPr wrap="square" rtlCol="0">
            <a:spAutoFit/>
          </a:bodyPr>
          <a:lstStyle/>
          <a:p>
            <a:pPr algn="ctr"/>
            <a:r>
              <a:rPr lang="en-US" sz="1400" b="1" dirty="0" err="1" smtClean="0">
                <a:solidFill>
                  <a:srgbClr val="FF0000"/>
                </a:solidFill>
              </a:rPr>
              <a:t>Identifikacija</a:t>
            </a:r>
            <a:r>
              <a:rPr lang="en-US" sz="1400" b="1" dirty="0" smtClean="0">
                <a:solidFill>
                  <a:srgbClr val="FF0000"/>
                </a:solidFill>
              </a:rPr>
              <a:t> </a:t>
            </a:r>
            <a:r>
              <a:rPr lang="en-US" sz="1400" b="1" dirty="0" err="1" smtClean="0">
                <a:solidFill>
                  <a:srgbClr val="FF0000"/>
                </a:solidFill>
              </a:rPr>
              <a:t>masenom</a:t>
            </a:r>
            <a:r>
              <a:rPr lang="en-US" sz="1400" b="1" dirty="0" smtClean="0">
                <a:solidFill>
                  <a:srgbClr val="FF0000"/>
                </a:solidFill>
              </a:rPr>
              <a:t> </a:t>
            </a:r>
            <a:r>
              <a:rPr lang="en-US" sz="1400" b="1" dirty="0" err="1" smtClean="0">
                <a:solidFill>
                  <a:srgbClr val="FF0000"/>
                </a:solidFill>
              </a:rPr>
              <a:t>spektrometrijom</a:t>
            </a:r>
            <a:endParaRPr lang="en-US" sz="1400" b="1" dirty="0">
              <a:solidFill>
                <a:srgbClr val="FF0000"/>
              </a:solidFill>
            </a:endParaRPr>
          </a:p>
        </p:txBody>
      </p:sp>
      <p:sp>
        <p:nvSpPr>
          <p:cNvPr id="7" name="TextBox 6"/>
          <p:cNvSpPr txBox="1"/>
          <p:nvPr/>
        </p:nvSpPr>
        <p:spPr>
          <a:xfrm>
            <a:off x="1043608" y="3429000"/>
            <a:ext cx="1584176" cy="738664"/>
          </a:xfrm>
          <a:prstGeom prst="rect">
            <a:avLst/>
          </a:prstGeom>
          <a:solidFill>
            <a:srgbClr val="FFFF99"/>
          </a:solidFill>
        </p:spPr>
        <p:txBody>
          <a:bodyPr wrap="square" rtlCol="0">
            <a:spAutoFit/>
          </a:bodyPr>
          <a:lstStyle/>
          <a:p>
            <a:pPr algn="ctr"/>
            <a:r>
              <a:rPr lang="en-US" sz="1400" b="1" dirty="0" smtClean="0">
                <a:solidFill>
                  <a:srgbClr val="7030A0"/>
                </a:solidFill>
              </a:rPr>
              <a:t>Test </a:t>
            </a:r>
            <a:r>
              <a:rPr lang="en-US" sz="1400" b="1" dirty="0" err="1" smtClean="0">
                <a:solidFill>
                  <a:srgbClr val="7030A0"/>
                </a:solidFill>
              </a:rPr>
              <a:t>antibiotske</a:t>
            </a:r>
            <a:r>
              <a:rPr lang="en-US" sz="1400" b="1" dirty="0" smtClean="0">
                <a:solidFill>
                  <a:srgbClr val="7030A0"/>
                </a:solidFill>
              </a:rPr>
              <a:t> </a:t>
            </a:r>
            <a:r>
              <a:rPr lang="en-US" sz="1400" b="1" dirty="0" err="1" smtClean="0">
                <a:solidFill>
                  <a:srgbClr val="7030A0"/>
                </a:solidFill>
              </a:rPr>
              <a:t>rezistencije</a:t>
            </a:r>
            <a:r>
              <a:rPr lang="en-US" sz="1400" b="1" dirty="0" smtClean="0">
                <a:solidFill>
                  <a:srgbClr val="7030A0"/>
                </a:solidFill>
              </a:rPr>
              <a:t> </a:t>
            </a:r>
            <a:r>
              <a:rPr lang="en-US" sz="1400" b="1" dirty="0" err="1" smtClean="0">
                <a:solidFill>
                  <a:srgbClr val="7030A0"/>
                </a:solidFill>
              </a:rPr>
              <a:t>i</a:t>
            </a:r>
            <a:r>
              <a:rPr lang="en-US" sz="1400" b="1" dirty="0" smtClean="0">
                <a:solidFill>
                  <a:srgbClr val="7030A0"/>
                </a:solidFill>
              </a:rPr>
              <a:t> agar </a:t>
            </a:r>
            <a:r>
              <a:rPr lang="en-US" sz="1400" b="1" dirty="0" err="1" smtClean="0">
                <a:solidFill>
                  <a:srgbClr val="7030A0"/>
                </a:solidFill>
              </a:rPr>
              <a:t>kultura</a:t>
            </a:r>
            <a:endParaRPr lang="en-US" sz="1400" b="1" dirty="0">
              <a:solidFill>
                <a:srgbClr val="7030A0"/>
              </a:solidFill>
            </a:endParaRPr>
          </a:p>
        </p:txBody>
      </p:sp>
      <p:sp>
        <p:nvSpPr>
          <p:cNvPr id="8" name="Rectangle 7"/>
          <p:cNvSpPr/>
          <p:nvPr/>
        </p:nvSpPr>
        <p:spPr>
          <a:xfrm>
            <a:off x="1214414" y="5072074"/>
            <a:ext cx="1296144" cy="738664"/>
          </a:xfrm>
          <a:prstGeom prst="rect">
            <a:avLst/>
          </a:prstGeom>
          <a:solidFill>
            <a:srgbClr val="FFFF99"/>
          </a:solidFill>
        </p:spPr>
        <p:txBody>
          <a:bodyPr wrap="square">
            <a:spAutoFit/>
          </a:bodyPr>
          <a:lstStyle/>
          <a:p>
            <a:pPr algn="ctr"/>
            <a:r>
              <a:rPr lang="en-US" sz="1400" b="1" dirty="0" smtClean="0">
                <a:solidFill>
                  <a:srgbClr val="FF0000"/>
                </a:solidFill>
              </a:rPr>
              <a:t>Test </a:t>
            </a:r>
            <a:r>
              <a:rPr lang="en-US" sz="1400" b="1" dirty="0" err="1" smtClean="0">
                <a:solidFill>
                  <a:srgbClr val="FF0000"/>
                </a:solidFill>
              </a:rPr>
              <a:t>osetljivosti</a:t>
            </a:r>
            <a:r>
              <a:rPr lang="en-US" sz="1400" b="1" dirty="0" smtClean="0">
                <a:solidFill>
                  <a:srgbClr val="FF0000"/>
                </a:solidFill>
              </a:rPr>
              <a:t> </a:t>
            </a:r>
          </a:p>
          <a:p>
            <a:pPr algn="ctr"/>
            <a:r>
              <a:rPr lang="en-US" sz="1400" b="1" dirty="0" err="1" smtClean="0">
                <a:solidFill>
                  <a:srgbClr val="FF0000"/>
                </a:solidFill>
              </a:rPr>
              <a:t>na</a:t>
            </a:r>
            <a:r>
              <a:rPr lang="en-US" sz="1400" b="1" dirty="0" smtClean="0">
                <a:solidFill>
                  <a:srgbClr val="FF0000"/>
                </a:solidFill>
              </a:rPr>
              <a:t> </a:t>
            </a:r>
            <a:r>
              <a:rPr lang="en-US" sz="1400" b="1" dirty="0" err="1" smtClean="0">
                <a:solidFill>
                  <a:srgbClr val="FF0000"/>
                </a:solidFill>
              </a:rPr>
              <a:t>antibiotik</a:t>
            </a:r>
            <a:endParaRPr lang="en-US" sz="1400" b="1" dirty="0">
              <a:solidFill>
                <a:srgbClr val="FF0000"/>
              </a:solidFill>
            </a:endParaRPr>
          </a:p>
        </p:txBody>
      </p:sp>
      <p:sp>
        <p:nvSpPr>
          <p:cNvPr id="9" name="Rectangle 8"/>
          <p:cNvSpPr/>
          <p:nvPr/>
        </p:nvSpPr>
        <p:spPr>
          <a:xfrm>
            <a:off x="3275856" y="3501008"/>
            <a:ext cx="970266" cy="276999"/>
          </a:xfrm>
          <a:prstGeom prst="rect">
            <a:avLst/>
          </a:prstGeom>
          <a:solidFill>
            <a:srgbClr val="FFFF00"/>
          </a:solidFill>
        </p:spPr>
        <p:txBody>
          <a:bodyPr wrap="none">
            <a:spAutoFit/>
          </a:bodyPr>
          <a:lstStyle/>
          <a:p>
            <a:pPr algn="ctr"/>
            <a:r>
              <a:rPr lang="en-US" sz="1200" b="1" dirty="0" smtClean="0">
                <a:solidFill>
                  <a:srgbClr val="7030A0"/>
                </a:solidFill>
              </a:rPr>
              <a:t>Agar </a:t>
            </a:r>
            <a:r>
              <a:rPr lang="en-US" sz="1200" b="1" dirty="0" err="1" smtClean="0">
                <a:solidFill>
                  <a:srgbClr val="7030A0"/>
                </a:solidFill>
              </a:rPr>
              <a:t>kultura</a:t>
            </a:r>
            <a:endParaRPr lang="en-US" sz="1200" b="1" dirty="0">
              <a:solidFill>
                <a:srgbClr val="7030A0"/>
              </a:solidFill>
            </a:endParaRPr>
          </a:p>
        </p:txBody>
      </p:sp>
      <p:sp>
        <p:nvSpPr>
          <p:cNvPr id="10" name="Rectangle 9"/>
          <p:cNvSpPr/>
          <p:nvPr/>
        </p:nvSpPr>
        <p:spPr>
          <a:xfrm>
            <a:off x="3000364" y="4214818"/>
            <a:ext cx="1571636" cy="523220"/>
          </a:xfrm>
          <a:prstGeom prst="rect">
            <a:avLst/>
          </a:prstGeom>
          <a:solidFill>
            <a:srgbClr val="92D050"/>
          </a:solidFill>
        </p:spPr>
        <p:txBody>
          <a:bodyPr wrap="square">
            <a:spAutoFit/>
          </a:bodyPr>
          <a:lstStyle/>
          <a:p>
            <a:r>
              <a:rPr lang="en-US" sz="1400" b="1" dirty="0" err="1" smtClean="0">
                <a:solidFill>
                  <a:srgbClr val="FF0000"/>
                </a:solidFill>
              </a:rPr>
              <a:t>Mikrobiološka</a:t>
            </a:r>
            <a:r>
              <a:rPr lang="en-US" sz="1400" b="1" dirty="0" smtClean="0">
                <a:solidFill>
                  <a:srgbClr val="FF0000"/>
                </a:solidFill>
              </a:rPr>
              <a:t> </a:t>
            </a:r>
          </a:p>
          <a:p>
            <a:r>
              <a:rPr lang="en-US" sz="1400" b="1" dirty="0" err="1" smtClean="0">
                <a:solidFill>
                  <a:srgbClr val="FF0000"/>
                </a:solidFill>
              </a:rPr>
              <a:t>identifikacija</a:t>
            </a:r>
            <a:endParaRPr lang="en-US" sz="1400" b="1" dirty="0">
              <a:solidFill>
                <a:srgbClr val="FF0000"/>
              </a:solidFill>
            </a:endParaRPr>
          </a:p>
        </p:txBody>
      </p:sp>
      <p:sp>
        <p:nvSpPr>
          <p:cNvPr id="11" name="Rectangle 10"/>
          <p:cNvSpPr/>
          <p:nvPr/>
        </p:nvSpPr>
        <p:spPr>
          <a:xfrm>
            <a:off x="2857488" y="4857760"/>
            <a:ext cx="1714512" cy="461665"/>
          </a:xfrm>
          <a:prstGeom prst="rect">
            <a:avLst/>
          </a:prstGeom>
          <a:solidFill>
            <a:srgbClr val="7030A0"/>
          </a:solidFill>
        </p:spPr>
        <p:txBody>
          <a:bodyPr wrap="square">
            <a:spAutoFit/>
          </a:bodyPr>
          <a:lstStyle/>
          <a:p>
            <a:r>
              <a:rPr lang="en-US" sz="1200" dirty="0" err="1" smtClean="0">
                <a:solidFill>
                  <a:srgbClr val="FFFF00"/>
                </a:solidFill>
              </a:rPr>
              <a:t>Masena</a:t>
            </a:r>
            <a:r>
              <a:rPr lang="en-US" sz="1200" dirty="0" smtClean="0">
                <a:solidFill>
                  <a:srgbClr val="FFFF00"/>
                </a:solidFill>
              </a:rPr>
              <a:t> </a:t>
            </a:r>
            <a:r>
              <a:rPr lang="en-US" sz="1200" dirty="0" err="1" smtClean="0">
                <a:solidFill>
                  <a:srgbClr val="FFFF00"/>
                </a:solidFill>
              </a:rPr>
              <a:t>spektrometrija</a:t>
            </a:r>
            <a:r>
              <a:rPr lang="en-US" sz="1200" dirty="0" smtClean="0">
                <a:solidFill>
                  <a:srgbClr val="FFFF00"/>
                </a:solidFill>
              </a:rPr>
              <a:t> </a:t>
            </a:r>
          </a:p>
          <a:p>
            <a:r>
              <a:rPr lang="en-US" sz="1200" dirty="0" err="1" smtClean="0">
                <a:solidFill>
                  <a:srgbClr val="FFFF00"/>
                </a:solidFill>
              </a:rPr>
              <a:t>ili</a:t>
            </a:r>
            <a:r>
              <a:rPr lang="en-US" sz="1200" dirty="0" smtClean="0">
                <a:solidFill>
                  <a:srgbClr val="FFFF00"/>
                </a:solidFill>
              </a:rPr>
              <a:t> </a:t>
            </a:r>
            <a:r>
              <a:rPr lang="en-US" sz="1200" dirty="0" err="1" smtClean="0">
                <a:solidFill>
                  <a:srgbClr val="FFFF00"/>
                </a:solidFill>
              </a:rPr>
              <a:t>rutinska</a:t>
            </a:r>
            <a:r>
              <a:rPr lang="en-US" sz="1200" dirty="0" smtClean="0">
                <a:solidFill>
                  <a:srgbClr val="FFFF00"/>
                </a:solidFill>
              </a:rPr>
              <a:t> </a:t>
            </a:r>
            <a:r>
              <a:rPr lang="en-US" sz="1200" dirty="0" err="1" smtClean="0">
                <a:solidFill>
                  <a:srgbClr val="FFFF00"/>
                </a:solidFill>
              </a:rPr>
              <a:t>identifikacija</a:t>
            </a:r>
            <a:endParaRPr lang="en-US" sz="1200" dirty="0">
              <a:solidFill>
                <a:srgbClr val="FFFF00"/>
              </a:solidFill>
            </a:endParaRPr>
          </a:p>
        </p:txBody>
      </p:sp>
      <p:sp>
        <p:nvSpPr>
          <p:cNvPr id="12" name="Rectangle 11"/>
          <p:cNvSpPr/>
          <p:nvPr/>
        </p:nvSpPr>
        <p:spPr>
          <a:xfrm>
            <a:off x="3000364" y="5373216"/>
            <a:ext cx="1406121" cy="461665"/>
          </a:xfrm>
          <a:prstGeom prst="rect">
            <a:avLst/>
          </a:prstGeom>
          <a:solidFill>
            <a:srgbClr val="FFFF00"/>
          </a:solidFill>
        </p:spPr>
        <p:txBody>
          <a:bodyPr wrap="square">
            <a:spAutoFit/>
          </a:bodyPr>
          <a:lstStyle/>
          <a:p>
            <a:r>
              <a:rPr lang="en-US" sz="1200" b="1" dirty="0" smtClean="0">
                <a:solidFill>
                  <a:srgbClr val="FF0000"/>
                </a:solidFill>
              </a:rPr>
              <a:t>Test </a:t>
            </a:r>
            <a:r>
              <a:rPr lang="en-US" sz="1200" b="1" dirty="0" err="1" smtClean="0">
                <a:solidFill>
                  <a:srgbClr val="FF0000"/>
                </a:solidFill>
              </a:rPr>
              <a:t>osetljivosti</a:t>
            </a:r>
            <a:r>
              <a:rPr lang="en-US" sz="1200" b="1" dirty="0" smtClean="0">
                <a:solidFill>
                  <a:srgbClr val="FF0000"/>
                </a:solidFill>
              </a:rPr>
              <a:t> </a:t>
            </a:r>
          </a:p>
          <a:p>
            <a:pPr algn="ctr"/>
            <a:r>
              <a:rPr lang="en-US" sz="1200" b="1" dirty="0" err="1" smtClean="0">
                <a:solidFill>
                  <a:srgbClr val="FF0000"/>
                </a:solidFill>
              </a:rPr>
              <a:t>na</a:t>
            </a:r>
            <a:r>
              <a:rPr lang="en-US" sz="1200" b="1" dirty="0" smtClean="0">
                <a:solidFill>
                  <a:srgbClr val="FF0000"/>
                </a:solidFill>
              </a:rPr>
              <a:t> </a:t>
            </a:r>
            <a:r>
              <a:rPr lang="en-US" sz="1200" b="1" dirty="0" err="1" smtClean="0">
                <a:solidFill>
                  <a:srgbClr val="FF0000"/>
                </a:solidFill>
              </a:rPr>
              <a:t>antibiotik</a:t>
            </a:r>
            <a:endParaRPr lang="en-US" sz="1200" b="1" dirty="0">
              <a:solidFill>
                <a:srgbClr val="FF0000"/>
              </a:solidFill>
            </a:endParaRPr>
          </a:p>
        </p:txBody>
      </p:sp>
      <p:sp>
        <p:nvSpPr>
          <p:cNvPr id="13" name="Rectangle 12"/>
          <p:cNvSpPr/>
          <p:nvPr/>
        </p:nvSpPr>
        <p:spPr>
          <a:xfrm>
            <a:off x="6516216" y="2000240"/>
            <a:ext cx="691215" cy="707886"/>
          </a:xfrm>
          <a:prstGeom prst="rect">
            <a:avLst/>
          </a:prstGeom>
          <a:solidFill>
            <a:srgbClr val="FFFF00"/>
          </a:solidFill>
        </p:spPr>
        <p:txBody>
          <a:bodyPr wrap="square">
            <a:spAutoFit/>
          </a:bodyPr>
          <a:lstStyle/>
          <a:p>
            <a:r>
              <a:rPr lang="en-US" sz="2000" b="1" dirty="0" smtClean="0">
                <a:solidFill>
                  <a:srgbClr val="FF0000"/>
                </a:solidFill>
              </a:rPr>
              <a:t>BCN </a:t>
            </a:r>
            <a:endParaRPr lang="sr-Latn-RS" sz="2000" b="1" dirty="0" smtClean="0">
              <a:solidFill>
                <a:srgbClr val="FF0000"/>
              </a:solidFill>
            </a:endParaRPr>
          </a:p>
          <a:p>
            <a:r>
              <a:rPr lang="en-US" sz="2000" b="1" dirty="0" smtClean="0">
                <a:solidFill>
                  <a:srgbClr val="FF0000"/>
                </a:solidFill>
              </a:rPr>
              <a:t>IE</a:t>
            </a:r>
            <a:endParaRPr lang="en-US" sz="2000" b="1" dirty="0">
              <a:solidFill>
                <a:srgbClr val="FF0000"/>
              </a:solidFill>
            </a:endParaRPr>
          </a:p>
        </p:txBody>
      </p:sp>
      <p:sp>
        <p:nvSpPr>
          <p:cNvPr id="14" name="Rectangle 13"/>
          <p:cNvSpPr/>
          <p:nvPr/>
        </p:nvSpPr>
        <p:spPr>
          <a:xfrm>
            <a:off x="5786446" y="3500438"/>
            <a:ext cx="1143008" cy="307777"/>
          </a:xfrm>
          <a:prstGeom prst="rect">
            <a:avLst/>
          </a:prstGeom>
          <a:solidFill>
            <a:srgbClr val="FFFF00"/>
          </a:solidFill>
        </p:spPr>
        <p:txBody>
          <a:bodyPr wrap="square">
            <a:spAutoFit/>
          </a:bodyPr>
          <a:lstStyle/>
          <a:p>
            <a:r>
              <a:rPr lang="en-US" sz="1400" b="1" dirty="0" err="1" smtClean="0">
                <a:solidFill>
                  <a:srgbClr val="FF0000"/>
                </a:solidFill>
              </a:rPr>
              <a:t>Serologija</a:t>
            </a:r>
            <a:endParaRPr lang="en-US" sz="1400" b="1" dirty="0">
              <a:solidFill>
                <a:srgbClr val="FF0000"/>
              </a:solidFill>
            </a:endParaRPr>
          </a:p>
        </p:txBody>
      </p:sp>
      <p:sp>
        <p:nvSpPr>
          <p:cNvPr id="15" name="Rectangle 14"/>
          <p:cNvSpPr/>
          <p:nvPr/>
        </p:nvSpPr>
        <p:spPr>
          <a:xfrm>
            <a:off x="5004048" y="4293096"/>
            <a:ext cx="1278555" cy="307777"/>
          </a:xfrm>
          <a:prstGeom prst="rect">
            <a:avLst/>
          </a:prstGeom>
          <a:solidFill>
            <a:srgbClr val="7030A0"/>
          </a:solidFill>
        </p:spPr>
        <p:txBody>
          <a:bodyPr wrap="none">
            <a:spAutoFit/>
          </a:bodyPr>
          <a:lstStyle/>
          <a:p>
            <a:r>
              <a:rPr lang="en-US" sz="1400" b="1" dirty="0" smtClean="0">
                <a:solidFill>
                  <a:srgbClr val="FFFF00"/>
                </a:solidFill>
              </a:rPr>
              <a:t>PCR test </a:t>
            </a:r>
            <a:r>
              <a:rPr lang="en-US" sz="1400" b="1" dirty="0" err="1" smtClean="0">
                <a:solidFill>
                  <a:srgbClr val="FFFF00"/>
                </a:solidFill>
              </a:rPr>
              <a:t>iz</a:t>
            </a:r>
            <a:r>
              <a:rPr lang="en-US" sz="1400" b="1" dirty="0" smtClean="0">
                <a:solidFill>
                  <a:srgbClr val="FFFF00"/>
                </a:solidFill>
              </a:rPr>
              <a:t> </a:t>
            </a:r>
            <a:r>
              <a:rPr lang="en-US" sz="1400" b="1" dirty="0" err="1" smtClean="0">
                <a:solidFill>
                  <a:srgbClr val="FFFF00"/>
                </a:solidFill>
              </a:rPr>
              <a:t>krvi</a:t>
            </a:r>
            <a:endParaRPr lang="en-US" sz="1400" b="1" dirty="0">
              <a:solidFill>
                <a:srgbClr val="FFFF00"/>
              </a:solidFill>
            </a:endParaRPr>
          </a:p>
        </p:txBody>
      </p:sp>
      <p:sp>
        <p:nvSpPr>
          <p:cNvPr id="16" name="Rectangle 15"/>
          <p:cNvSpPr/>
          <p:nvPr/>
        </p:nvSpPr>
        <p:spPr>
          <a:xfrm>
            <a:off x="4714876" y="5357826"/>
            <a:ext cx="2786082" cy="400110"/>
          </a:xfrm>
          <a:prstGeom prst="rect">
            <a:avLst/>
          </a:prstGeom>
          <a:solidFill>
            <a:srgbClr val="0070C0"/>
          </a:solidFill>
        </p:spPr>
        <p:txBody>
          <a:bodyPr wrap="square">
            <a:spAutoFit/>
          </a:bodyPr>
          <a:lstStyle/>
          <a:p>
            <a:r>
              <a:rPr lang="en-US" sz="1000" b="1" dirty="0" err="1" smtClean="0">
                <a:solidFill>
                  <a:srgbClr val="FFFF00"/>
                </a:solidFill>
              </a:rPr>
              <a:t>Antinuklearna</a:t>
            </a:r>
            <a:r>
              <a:rPr lang="en-US" sz="1000" b="1" dirty="0" smtClean="0">
                <a:solidFill>
                  <a:srgbClr val="FFFF00"/>
                </a:solidFill>
              </a:rPr>
              <a:t> </a:t>
            </a:r>
            <a:r>
              <a:rPr lang="en-US" sz="1000" b="1" dirty="0" err="1" smtClean="0">
                <a:solidFill>
                  <a:srgbClr val="FFFF00"/>
                </a:solidFill>
              </a:rPr>
              <a:t>antitela</a:t>
            </a:r>
            <a:r>
              <a:rPr lang="en-US" sz="1000" b="1" dirty="0" smtClean="0">
                <a:solidFill>
                  <a:srgbClr val="FFFF00"/>
                </a:solidFill>
              </a:rPr>
              <a:t>, anti </a:t>
            </a:r>
            <a:r>
              <a:rPr lang="en-US" sz="1000" b="1" dirty="0" err="1" smtClean="0">
                <a:solidFill>
                  <a:srgbClr val="FFFF00"/>
                </a:solidFill>
              </a:rPr>
              <a:t>fosfolipidna</a:t>
            </a:r>
            <a:r>
              <a:rPr lang="en-US" sz="1000" b="1" dirty="0" smtClean="0">
                <a:solidFill>
                  <a:srgbClr val="FFFF00"/>
                </a:solidFill>
              </a:rPr>
              <a:t> </a:t>
            </a:r>
            <a:r>
              <a:rPr lang="en-US" sz="1000" b="1" dirty="0" err="1" smtClean="0">
                <a:solidFill>
                  <a:srgbClr val="FFFF00"/>
                </a:solidFill>
              </a:rPr>
              <a:t>antitela</a:t>
            </a:r>
            <a:r>
              <a:rPr lang="en-US" sz="1000" b="1" dirty="0" smtClean="0">
                <a:solidFill>
                  <a:srgbClr val="FFFF00"/>
                </a:solidFill>
              </a:rPr>
              <a:t>, anti </a:t>
            </a:r>
            <a:r>
              <a:rPr lang="sr-Latn-RS" sz="1000" b="1" dirty="0" smtClean="0">
                <a:solidFill>
                  <a:srgbClr val="FFFF00"/>
                </a:solidFill>
              </a:rPr>
              <a:t>–PORC (</a:t>
            </a:r>
            <a:r>
              <a:rPr lang="en-US" sz="1000" b="1" dirty="0" err="1" smtClean="0">
                <a:solidFill>
                  <a:srgbClr val="FFFF00"/>
                </a:solidFill>
              </a:rPr>
              <a:t>svinjska</a:t>
            </a:r>
            <a:r>
              <a:rPr lang="sr-Latn-RS" sz="1000" b="1" dirty="0" smtClean="0">
                <a:solidFill>
                  <a:srgbClr val="FFFF00"/>
                </a:solidFill>
              </a:rPr>
              <a:t>)</a:t>
            </a:r>
            <a:r>
              <a:rPr lang="en-US" sz="1000" b="1" dirty="0" smtClean="0">
                <a:solidFill>
                  <a:srgbClr val="FFFF00"/>
                </a:solidFill>
              </a:rPr>
              <a:t> </a:t>
            </a:r>
            <a:r>
              <a:rPr lang="en-US" sz="1000" b="1" dirty="0" err="1" smtClean="0">
                <a:solidFill>
                  <a:srgbClr val="FFFF00"/>
                </a:solidFill>
              </a:rPr>
              <a:t>antitela</a:t>
            </a:r>
            <a:endParaRPr lang="en-US" sz="1000" b="1" dirty="0">
              <a:solidFill>
                <a:srgbClr val="FFFF00"/>
              </a:solidFill>
            </a:endParaRPr>
          </a:p>
        </p:txBody>
      </p:sp>
      <p:sp>
        <p:nvSpPr>
          <p:cNvPr id="17" name="Rectangle 16"/>
          <p:cNvSpPr/>
          <p:nvPr/>
        </p:nvSpPr>
        <p:spPr>
          <a:xfrm>
            <a:off x="6588224" y="4293096"/>
            <a:ext cx="1056700" cy="276999"/>
          </a:xfrm>
          <a:prstGeom prst="rect">
            <a:avLst/>
          </a:prstGeom>
        </p:spPr>
        <p:txBody>
          <a:bodyPr wrap="none">
            <a:spAutoFit/>
          </a:bodyPr>
          <a:lstStyle/>
          <a:p>
            <a:r>
              <a:rPr lang="en-US" sz="1200" dirty="0" err="1" smtClean="0"/>
              <a:t>Specifični</a:t>
            </a:r>
            <a:r>
              <a:rPr lang="en-US" sz="1200" dirty="0" smtClean="0"/>
              <a:t> PCR</a:t>
            </a:r>
            <a:endParaRPr lang="en-US" sz="1200" dirty="0"/>
          </a:p>
        </p:txBody>
      </p:sp>
      <p:sp>
        <p:nvSpPr>
          <p:cNvPr id="18" name="Bent Arrow 17"/>
          <p:cNvSpPr/>
          <p:nvPr/>
        </p:nvSpPr>
        <p:spPr>
          <a:xfrm rot="5400000">
            <a:off x="7135764" y="2293996"/>
            <a:ext cx="357190" cy="48405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2571736" y="6027003"/>
            <a:ext cx="6000792" cy="646331"/>
          </a:xfrm>
          <a:prstGeom prst="rect">
            <a:avLst/>
          </a:prstGeom>
        </p:spPr>
        <p:txBody>
          <a:bodyPr wrap="square">
            <a:spAutoFit/>
          </a:bodyPr>
          <a:lstStyle/>
          <a:p>
            <a:r>
              <a:rPr lang="en-US" sz="1200" dirty="0" smtClean="0"/>
              <a:t>BCNIE = blood culture-negative infective </a:t>
            </a:r>
            <a:r>
              <a:rPr lang="en-US" sz="1200" dirty="0" err="1" smtClean="0"/>
              <a:t>endocarditis;PCR</a:t>
            </a:r>
            <a:r>
              <a:rPr lang="en-US" sz="1200" dirty="0" smtClean="0"/>
              <a:t> = polymerase chain reaction.</a:t>
            </a:r>
          </a:p>
          <a:p>
            <a:r>
              <a:rPr lang="en-US" sz="1200" dirty="0" smtClean="0"/>
              <a:t>A</a:t>
            </a:r>
            <a:r>
              <a:rPr lang="sr-Latn-RS" sz="1200" dirty="0" smtClean="0"/>
              <a:t> qualified </a:t>
            </a:r>
            <a:r>
              <a:rPr lang="en-US" sz="1200" dirty="0" smtClean="0"/>
              <a:t> microbiological laboratory</a:t>
            </a:r>
          </a:p>
          <a:p>
            <a:r>
              <a:rPr lang="en-US" sz="1200" dirty="0" smtClean="0"/>
              <a:t>B</a:t>
            </a:r>
            <a:r>
              <a:rPr lang="sr-Latn-RS" sz="1200" dirty="0" smtClean="0"/>
              <a:t> </a:t>
            </a:r>
            <a:r>
              <a:rPr lang="en-US" sz="1200" dirty="0" smtClean="0"/>
              <a:t>Immunological laboratory</a:t>
            </a:r>
            <a:endParaRPr lang="en-US" sz="1200" dirty="0"/>
          </a:p>
        </p:txBody>
      </p:sp>
      <p:sp>
        <p:nvSpPr>
          <p:cNvPr id="20" name="Rectangle 19"/>
          <p:cNvSpPr/>
          <p:nvPr/>
        </p:nvSpPr>
        <p:spPr>
          <a:xfrm>
            <a:off x="7929586" y="2214554"/>
            <a:ext cx="1214414" cy="3231654"/>
          </a:xfrm>
          <a:prstGeom prst="rect">
            <a:avLst/>
          </a:prstGeom>
          <a:solidFill>
            <a:schemeClr val="accent3">
              <a:lumMod val="40000"/>
              <a:lumOff val="60000"/>
            </a:schemeClr>
          </a:solidFill>
        </p:spPr>
        <p:txBody>
          <a:bodyPr wrap="square">
            <a:spAutoFit/>
          </a:bodyPr>
          <a:lstStyle/>
          <a:p>
            <a:r>
              <a:rPr lang="en-US" sz="1200" dirty="0" smtClean="0"/>
              <a:t>HACEK</a:t>
            </a:r>
            <a:r>
              <a:rPr lang="sr-Latn-RS" sz="1200" dirty="0" smtClean="0"/>
              <a:t>-</a:t>
            </a:r>
            <a:r>
              <a:rPr lang="fr-FR" sz="1200" dirty="0" err="1" smtClean="0"/>
              <a:t>Haemophilus</a:t>
            </a:r>
            <a:r>
              <a:rPr lang="fr-FR" sz="1200" dirty="0" smtClean="0"/>
              <a:t> </a:t>
            </a:r>
            <a:r>
              <a:rPr lang="fr-FR" sz="1200" dirty="0" err="1" smtClean="0"/>
              <a:t>parainfluenzae</a:t>
            </a:r>
            <a:r>
              <a:rPr lang="fr-FR" sz="1200" dirty="0" smtClean="0"/>
              <a:t>, H. </a:t>
            </a:r>
            <a:r>
              <a:rPr lang="fr-FR" sz="1200" dirty="0" err="1" smtClean="0"/>
              <a:t>aphrophilus</a:t>
            </a:r>
            <a:r>
              <a:rPr lang="fr-FR" sz="1200" dirty="0" smtClean="0"/>
              <a:t>,</a:t>
            </a:r>
            <a:endParaRPr lang="sr-Latn-RS" sz="1200" dirty="0" smtClean="0"/>
          </a:p>
          <a:p>
            <a:r>
              <a:rPr lang="fr-FR" sz="1200" dirty="0" smtClean="0"/>
              <a:t> H. </a:t>
            </a:r>
            <a:r>
              <a:rPr lang="fr-FR" sz="1200" dirty="0" err="1" smtClean="0"/>
              <a:t>paraphrophilus</a:t>
            </a:r>
            <a:r>
              <a:rPr lang="fr-FR" sz="1200" dirty="0" smtClean="0"/>
              <a:t>, H. </a:t>
            </a:r>
            <a:r>
              <a:rPr lang="fr-FR" sz="1200" dirty="0" err="1" smtClean="0"/>
              <a:t>influenzae</a:t>
            </a:r>
            <a:r>
              <a:rPr lang="fr-FR" sz="1200" dirty="0" smtClean="0"/>
              <a:t>,</a:t>
            </a:r>
          </a:p>
          <a:p>
            <a:r>
              <a:rPr lang="en-US" sz="1200" dirty="0" err="1" smtClean="0"/>
              <a:t>Actinobacillus</a:t>
            </a:r>
            <a:r>
              <a:rPr lang="en-US" sz="1200" dirty="0" smtClean="0"/>
              <a:t> </a:t>
            </a:r>
            <a:r>
              <a:rPr lang="en-US" sz="1200" dirty="0" err="1" smtClean="0"/>
              <a:t>actinomycetemcomitans</a:t>
            </a:r>
            <a:r>
              <a:rPr lang="en-US" sz="1200" dirty="0" smtClean="0"/>
              <a:t>, </a:t>
            </a:r>
            <a:endParaRPr lang="sr-Latn-RS" sz="1200" dirty="0" smtClean="0"/>
          </a:p>
          <a:p>
            <a:r>
              <a:rPr lang="en-US" sz="1200" dirty="0" err="1" smtClean="0"/>
              <a:t>Cardiobacterium</a:t>
            </a:r>
            <a:r>
              <a:rPr lang="en-US" sz="1200" dirty="0" smtClean="0"/>
              <a:t> </a:t>
            </a:r>
            <a:r>
              <a:rPr lang="en-US" sz="1200" dirty="0" err="1" smtClean="0"/>
              <a:t>hominis</a:t>
            </a:r>
            <a:r>
              <a:rPr lang="en-US" sz="1200" dirty="0" smtClean="0"/>
              <a:t>,</a:t>
            </a:r>
            <a:endParaRPr lang="sr-Latn-RS" sz="1200" dirty="0" smtClean="0"/>
          </a:p>
          <a:p>
            <a:r>
              <a:rPr lang="en-US" sz="1200" dirty="0" smtClean="0"/>
              <a:t> </a:t>
            </a:r>
            <a:r>
              <a:rPr lang="en-US" sz="1200" dirty="0" err="1" smtClean="0"/>
              <a:t>Eikenella</a:t>
            </a:r>
            <a:r>
              <a:rPr lang="sr-Latn-RS" sz="1200" dirty="0" smtClean="0"/>
              <a:t> </a:t>
            </a:r>
            <a:r>
              <a:rPr lang="en-US" sz="1200" dirty="0" err="1" smtClean="0"/>
              <a:t>corrodens</a:t>
            </a:r>
            <a:r>
              <a:rPr lang="en-US" sz="1200" dirty="0" smtClean="0"/>
              <a:t>, </a:t>
            </a:r>
            <a:r>
              <a:rPr lang="en-US" sz="1200" dirty="0" err="1" smtClean="0"/>
              <a:t>Kingella</a:t>
            </a:r>
            <a:r>
              <a:rPr lang="en-US" sz="1200" dirty="0" smtClean="0"/>
              <a:t> </a:t>
            </a:r>
            <a:r>
              <a:rPr lang="en-US" sz="1200" dirty="0" err="1" smtClean="0"/>
              <a:t>kingae</a:t>
            </a:r>
            <a:r>
              <a:rPr lang="en-US" sz="1200" dirty="0" smtClean="0"/>
              <a:t>, and K. </a:t>
            </a:r>
            <a:r>
              <a:rPr lang="en-US" sz="1200" dirty="0" err="1" smtClean="0"/>
              <a:t>denitrificans</a:t>
            </a:r>
            <a:r>
              <a:rPr lang="en-US" sz="1200" dirty="0" smtClean="0"/>
              <a:t>; ; </a:t>
            </a:r>
            <a:endParaRPr lang="sr-Latn-RS" sz="1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D:\BASTAC\01 sept 2020\Picture22 copy.jpg"/>
          <p:cNvPicPr>
            <a:picLocks noChangeAspect="1" noChangeArrowheads="1"/>
          </p:cNvPicPr>
          <p:nvPr/>
        </p:nvPicPr>
        <p:blipFill>
          <a:blip r:embed="rId2" cstate="print"/>
          <a:srcRect/>
          <a:stretch>
            <a:fillRect/>
          </a:stretch>
        </p:blipFill>
        <p:spPr bwMode="auto">
          <a:xfrm>
            <a:off x="0" y="0"/>
            <a:ext cx="9159876" cy="6478587"/>
          </a:xfrm>
          <a:prstGeom prst="rect">
            <a:avLst/>
          </a:prstGeom>
          <a:noFill/>
        </p:spPr>
      </p:pic>
      <p:sp>
        <p:nvSpPr>
          <p:cNvPr id="4" name="TextBox 3"/>
          <p:cNvSpPr txBox="1"/>
          <p:nvPr/>
        </p:nvSpPr>
        <p:spPr>
          <a:xfrm>
            <a:off x="642910" y="500042"/>
            <a:ext cx="7929618" cy="369332"/>
          </a:xfrm>
          <a:prstGeom prst="rect">
            <a:avLst/>
          </a:prstGeom>
          <a:noFill/>
        </p:spPr>
        <p:txBody>
          <a:bodyPr wrap="square" rtlCol="0">
            <a:spAutoFit/>
          </a:bodyPr>
          <a:lstStyle/>
          <a:p>
            <a:r>
              <a:rPr lang="sr-Latn-RS" b="1" dirty="0" smtClean="0"/>
              <a:t>MAJOR  (</a:t>
            </a:r>
            <a:r>
              <a:rPr lang="en-US" b="1" dirty="0" smtClean="0"/>
              <a:t>G</a:t>
            </a:r>
            <a:r>
              <a:rPr lang="sr-Latn-RS" b="1" dirty="0" smtClean="0"/>
              <a:t>lavni ) MODIFIKOVANI  DJUK KRITERIJUMI ZA DIJAGNOZU IE ESC 2015</a:t>
            </a:r>
            <a:endParaRPr lang="en-US" b="1" dirty="0"/>
          </a:p>
        </p:txBody>
      </p:sp>
      <p:sp>
        <p:nvSpPr>
          <p:cNvPr id="5" name="TextBox 4"/>
          <p:cNvSpPr txBox="1"/>
          <p:nvPr/>
        </p:nvSpPr>
        <p:spPr>
          <a:xfrm>
            <a:off x="1214414" y="1285860"/>
            <a:ext cx="7358114" cy="369332"/>
          </a:xfrm>
          <a:prstGeom prst="rect">
            <a:avLst/>
          </a:prstGeom>
          <a:solidFill>
            <a:srgbClr val="7030A0"/>
          </a:solidFill>
        </p:spPr>
        <p:txBody>
          <a:bodyPr wrap="square" rtlCol="0">
            <a:spAutoFit/>
          </a:bodyPr>
          <a:lstStyle/>
          <a:p>
            <a:r>
              <a:rPr lang="sr-Latn-RS" dirty="0" smtClean="0">
                <a:solidFill>
                  <a:srgbClr val="FFFF00"/>
                </a:solidFill>
              </a:rPr>
              <a:t>MAJOR KRITERIJUMI</a:t>
            </a:r>
            <a:endParaRPr lang="en-US" dirty="0">
              <a:solidFill>
                <a:srgbClr val="FFFF00"/>
              </a:solidFill>
            </a:endParaRPr>
          </a:p>
        </p:txBody>
      </p:sp>
      <p:sp>
        <p:nvSpPr>
          <p:cNvPr id="6" name="TextBox 5"/>
          <p:cNvSpPr txBox="1"/>
          <p:nvPr/>
        </p:nvSpPr>
        <p:spPr>
          <a:xfrm>
            <a:off x="1214414" y="1643051"/>
            <a:ext cx="7358114" cy="2585323"/>
          </a:xfrm>
          <a:prstGeom prst="rect">
            <a:avLst/>
          </a:prstGeom>
          <a:solidFill>
            <a:srgbClr val="92D050"/>
          </a:solidFill>
        </p:spPr>
        <p:txBody>
          <a:bodyPr wrap="square" rtlCol="0">
            <a:spAutoFit/>
          </a:bodyPr>
          <a:lstStyle/>
          <a:p>
            <a:pPr marL="342900" indent="-342900">
              <a:buFont typeface="+mj-lt"/>
              <a:buAutoNum type="arabicPeriod"/>
            </a:pPr>
            <a:r>
              <a:rPr lang="sr-Latn-RS" b="1" dirty="0" smtClean="0">
                <a:solidFill>
                  <a:srgbClr val="C00000"/>
                </a:solidFill>
              </a:rPr>
              <a:t>POZITIVNE HEMOKULTURE ZA IE</a:t>
            </a:r>
          </a:p>
          <a:p>
            <a:pPr marL="342900" indent="-342900">
              <a:buAutoNum type="alphaLcPeriod"/>
            </a:pPr>
            <a:r>
              <a:rPr lang="sr-Latn-RS" sz="1600" b="1" dirty="0" smtClean="0">
                <a:solidFill>
                  <a:srgbClr val="FF0000"/>
                </a:solidFill>
              </a:rPr>
              <a:t>Tipični mikroorganizmi za IE izdvojeni iz 2 odvojene hemokulture</a:t>
            </a:r>
            <a:r>
              <a:rPr lang="sr-Latn-RS" sz="1600" dirty="0" smtClean="0">
                <a:solidFill>
                  <a:srgbClr val="FF0000"/>
                </a:solidFill>
              </a:rPr>
              <a:t>:</a:t>
            </a:r>
          </a:p>
          <a:p>
            <a:pPr marL="342900" indent="-342900">
              <a:buFont typeface="Arial" pitchFamily="34" charset="0"/>
              <a:buChar char="•"/>
            </a:pPr>
            <a:r>
              <a:rPr lang="sr-Latn-RS" sz="1600" dirty="0" smtClean="0"/>
              <a:t>Viridans streptococci, Streptococcus gallolyticus (Streptococcus bovis), HACEK group,  Staphylococcus aureus; </a:t>
            </a:r>
            <a:r>
              <a:rPr lang="sr-Latn-RS" sz="1600" dirty="0" smtClean="0">
                <a:solidFill>
                  <a:srgbClr val="7030A0"/>
                </a:solidFill>
              </a:rPr>
              <a:t>ili</a:t>
            </a:r>
          </a:p>
          <a:p>
            <a:pPr marL="342900" indent="-342900">
              <a:buFont typeface="Arial" pitchFamily="34" charset="0"/>
              <a:buChar char="•"/>
            </a:pPr>
            <a:r>
              <a:rPr lang="sr-Latn-RS" sz="1600" b="1" dirty="0" smtClean="0">
                <a:solidFill>
                  <a:srgbClr val="002060"/>
                </a:solidFill>
              </a:rPr>
              <a:t>Kolonije enterokoka, u odsustvu primarnog žarišta;</a:t>
            </a:r>
            <a:r>
              <a:rPr lang="sr-Latn-RS" sz="1600" dirty="0" smtClean="0">
                <a:solidFill>
                  <a:srgbClr val="7030A0"/>
                </a:solidFill>
              </a:rPr>
              <a:t> ili</a:t>
            </a:r>
          </a:p>
          <a:p>
            <a:pPr marL="342900" indent="-342900">
              <a:buAutoNum type="alphaLcPeriod" startAt="2"/>
            </a:pPr>
            <a:r>
              <a:rPr lang="sr-Latn-RS" sz="1600" b="1" dirty="0" smtClean="0">
                <a:solidFill>
                  <a:srgbClr val="FF0000"/>
                </a:solidFill>
              </a:rPr>
              <a:t>Mikroorganizmi povezani sa IE iz perzistirajuće pozitivne hemokulture: </a:t>
            </a:r>
          </a:p>
          <a:p>
            <a:pPr marL="342900" indent="-342900">
              <a:buFont typeface="Arial" pitchFamily="34" charset="0"/>
              <a:buChar char="•"/>
            </a:pPr>
            <a:r>
              <a:rPr lang="sr-Latn-RS" sz="1600" dirty="0" smtClean="0"/>
              <a:t>≥ 2 pozitivne hemokulture iz uzoraka krvi uzetih sa &gt; 12 h razmaka </a:t>
            </a:r>
            <a:r>
              <a:rPr lang="sr-Latn-RS" sz="1600" b="1" dirty="0" smtClean="0">
                <a:solidFill>
                  <a:srgbClr val="7030A0"/>
                </a:solidFill>
              </a:rPr>
              <a:t>; ili</a:t>
            </a:r>
          </a:p>
          <a:p>
            <a:pPr marL="342900" indent="-342900">
              <a:buFont typeface="Arial" pitchFamily="34" charset="0"/>
              <a:buChar char="•"/>
            </a:pPr>
            <a:r>
              <a:rPr lang="sr-Latn-RS" sz="1600" dirty="0" smtClean="0"/>
              <a:t>Sve tri ili većina od ≥ 4 zasebnih hemokultura ( prvi i zadnji uzorak uzet  u razmaku </a:t>
            </a:r>
          </a:p>
          <a:p>
            <a:pPr marL="342900" indent="-342900"/>
            <a:r>
              <a:rPr lang="en-US" sz="1600" dirty="0" smtClean="0"/>
              <a:t>O</a:t>
            </a:r>
            <a:r>
              <a:rPr lang="sr-Latn-RS" sz="1600" dirty="0" smtClean="0"/>
              <a:t>d najmanje sat vremena); ili</a:t>
            </a:r>
          </a:p>
          <a:p>
            <a:pPr marL="342900" indent="-342900"/>
            <a:r>
              <a:rPr lang="sr-Latn-RS" sz="1600" b="1" dirty="0" smtClean="0">
                <a:solidFill>
                  <a:srgbClr val="FF0000"/>
                </a:solidFill>
              </a:rPr>
              <a:t>c</a:t>
            </a:r>
            <a:r>
              <a:rPr lang="sr-Latn-RS" sz="1600" dirty="0" smtClean="0">
                <a:solidFill>
                  <a:srgbClr val="FF0000"/>
                </a:solidFill>
              </a:rPr>
              <a:t>. </a:t>
            </a:r>
            <a:r>
              <a:rPr lang="sr-Latn-RS" sz="1600" b="1" dirty="0" smtClean="0">
                <a:solidFill>
                  <a:srgbClr val="FF0000"/>
                </a:solidFill>
              </a:rPr>
              <a:t>Jedna pozitivna hemokultura  na Coxiella burnetii ili IgG At titar &gt; 1:800</a:t>
            </a:r>
            <a:endParaRPr lang="en-US" dirty="0"/>
          </a:p>
        </p:txBody>
      </p:sp>
      <p:sp>
        <p:nvSpPr>
          <p:cNvPr id="7" name="TextBox 6"/>
          <p:cNvSpPr txBox="1"/>
          <p:nvPr/>
        </p:nvSpPr>
        <p:spPr>
          <a:xfrm>
            <a:off x="1214414" y="4143381"/>
            <a:ext cx="7429552" cy="2616101"/>
          </a:xfrm>
          <a:prstGeom prst="rect">
            <a:avLst/>
          </a:prstGeom>
          <a:solidFill>
            <a:srgbClr val="FFFF99"/>
          </a:solidFill>
        </p:spPr>
        <p:txBody>
          <a:bodyPr wrap="square" rtlCol="0">
            <a:spAutoFit/>
          </a:bodyPr>
          <a:lstStyle/>
          <a:p>
            <a:r>
              <a:rPr lang="sr-Latn-RS" b="1" dirty="0" smtClean="0">
                <a:solidFill>
                  <a:srgbClr val="FF0000"/>
                </a:solidFill>
              </a:rPr>
              <a:t>2</a:t>
            </a:r>
            <a:r>
              <a:rPr lang="sr-Latn-RS" sz="2000" b="1" dirty="0" smtClean="0">
                <a:solidFill>
                  <a:srgbClr val="FF0000"/>
                </a:solidFill>
              </a:rPr>
              <a:t>. IMAGING</a:t>
            </a:r>
            <a:r>
              <a:rPr lang="en-US" sz="2000" b="1" dirty="0" smtClean="0">
                <a:solidFill>
                  <a:srgbClr val="FF0000"/>
                </a:solidFill>
              </a:rPr>
              <a:t>-SLIKOVNE</a:t>
            </a:r>
            <a:r>
              <a:rPr lang="sr-Latn-RS" sz="2000" b="1" dirty="0" smtClean="0">
                <a:solidFill>
                  <a:srgbClr val="FF0000"/>
                </a:solidFill>
              </a:rPr>
              <a:t> METODE –NALAZ POZITIVAN  ZA IE</a:t>
            </a:r>
          </a:p>
          <a:p>
            <a:r>
              <a:rPr lang="sr-Latn-RS" sz="1600" b="1" dirty="0" smtClean="0"/>
              <a:t>Ehokardiografski nalaz pozitivan za IE:</a:t>
            </a:r>
          </a:p>
          <a:p>
            <a:pPr marL="342900" indent="-342900">
              <a:buFont typeface="Arial" pitchFamily="34" charset="0"/>
              <a:buChar char="•"/>
            </a:pPr>
            <a:r>
              <a:rPr lang="sr-Latn-RS" sz="1600" b="1" dirty="0" smtClean="0">
                <a:solidFill>
                  <a:srgbClr val="FF0000"/>
                </a:solidFill>
              </a:rPr>
              <a:t>Vegetacija</a:t>
            </a:r>
          </a:p>
          <a:p>
            <a:pPr marL="342900" indent="-342900">
              <a:buFont typeface="Arial" pitchFamily="34" charset="0"/>
              <a:buChar char="•"/>
            </a:pPr>
            <a:r>
              <a:rPr lang="sr-Latn-RS" sz="1600" b="1" dirty="0" smtClean="0">
                <a:solidFill>
                  <a:srgbClr val="FF0000"/>
                </a:solidFill>
              </a:rPr>
              <a:t>Apces, pseudoaneurizma, intrakardijalna fistula</a:t>
            </a:r>
          </a:p>
          <a:p>
            <a:pPr marL="342900" indent="-342900">
              <a:buFont typeface="Arial" pitchFamily="34" charset="0"/>
              <a:buChar char="•"/>
            </a:pPr>
            <a:r>
              <a:rPr lang="sr-Latn-RS" sz="1600" b="1" dirty="0" smtClean="0">
                <a:solidFill>
                  <a:srgbClr val="FF0000"/>
                </a:solidFill>
              </a:rPr>
              <a:t>Perforacija valvule ili aneurizma</a:t>
            </a:r>
          </a:p>
          <a:p>
            <a:pPr marL="342900" indent="-342900">
              <a:buFont typeface="Arial" pitchFamily="34" charset="0"/>
              <a:buChar char="•"/>
            </a:pPr>
            <a:r>
              <a:rPr lang="sr-Latn-RS" sz="1600" b="1" dirty="0" smtClean="0">
                <a:solidFill>
                  <a:srgbClr val="FF0000"/>
                </a:solidFill>
              </a:rPr>
              <a:t>Nova parcijalna dehiscencija veštačke valvule</a:t>
            </a:r>
          </a:p>
          <a:p>
            <a:pPr marL="342900" indent="-342900"/>
            <a:r>
              <a:rPr lang="sr-Latn-RS" sz="1600" b="1" dirty="0" smtClean="0"/>
              <a:t>b. Patološka aktivnost na mestu postavljanja veštačke valvule vidljiva </a:t>
            </a:r>
            <a:r>
              <a:rPr lang="sr-Latn-RS" sz="1600" b="1" dirty="0" smtClean="0">
                <a:solidFill>
                  <a:srgbClr val="002060"/>
                </a:solidFill>
              </a:rPr>
              <a:t>pomoću  F-FDG PET/ CT ( samo ukoliko je od ugradnje valvule prošlo više od 3 meseca)</a:t>
            </a:r>
            <a:r>
              <a:rPr lang="sr-Latn-RS" sz="1600" b="1" dirty="0" smtClean="0"/>
              <a:t> ili </a:t>
            </a:r>
            <a:r>
              <a:rPr lang="sr-Latn-RS" sz="1600" b="1" dirty="0" smtClean="0">
                <a:solidFill>
                  <a:srgbClr val="7030A0"/>
                </a:solidFill>
              </a:rPr>
              <a:t>SPECT/CT  radioaktivno obeleženim leukocitima.</a:t>
            </a:r>
          </a:p>
          <a:p>
            <a:pPr marL="342900" indent="-342900"/>
            <a:r>
              <a:rPr lang="sr-Latn-RS" sz="1600" b="1" dirty="0" smtClean="0">
                <a:solidFill>
                  <a:srgbClr val="7030A0"/>
                </a:solidFill>
              </a:rPr>
              <a:t>c. Paravalvularne lezije vidljive pomoću kardijalnog 256 slajsnog  MDCT-a . </a:t>
            </a:r>
            <a:endParaRPr lang="en-US" sz="1600" b="1" dirty="0">
              <a:solidFill>
                <a:srgbClr val="7030A0"/>
              </a:solidFill>
            </a:endParaRPr>
          </a:p>
        </p:txBody>
      </p:sp>
      <p:sp>
        <p:nvSpPr>
          <p:cNvPr id="10" name="Rectangle 9"/>
          <p:cNvSpPr/>
          <p:nvPr/>
        </p:nvSpPr>
        <p:spPr>
          <a:xfrm>
            <a:off x="642910" y="785795"/>
            <a:ext cx="7929618" cy="461665"/>
          </a:xfrm>
          <a:prstGeom prst="rect">
            <a:avLst/>
          </a:prstGeom>
          <a:solidFill>
            <a:schemeClr val="tx2">
              <a:lumMod val="20000"/>
              <a:lumOff val="80000"/>
            </a:schemeClr>
          </a:solidFill>
        </p:spPr>
        <p:txBody>
          <a:bodyPr wrap="square">
            <a:spAutoFit/>
          </a:bodyPr>
          <a:lstStyle/>
          <a:p>
            <a:r>
              <a:rPr lang="en-US" sz="1200" dirty="0" smtClean="0"/>
              <a:t>Adapted from</a:t>
            </a:r>
            <a:r>
              <a:rPr lang="sr-Latn-RS" sz="1200" dirty="0" smtClean="0"/>
              <a:t>:</a:t>
            </a:r>
            <a:r>
              <a:rPr lang="en-US" sz="1200" dirty="0" smtClean="0"/>
              <a:t>Li JS, Sexton DJ, Mick N, Nettles R, </a:t>
            </a:r>
            <a:r>
              <a:rPr lang="sr-Latn-RS" sz="1200" dirty="0" smtClean="0"/>
              <a:t> ET AL. </a:t>
            </a:r>
            <a:r>
              <a:rPr lang="en-US" sz="1200" dirty="0" smtClean="0"/>
              <a:t>Proposed modifications to the Duke criteria for the diagnosis of infective </a:t>
            </a:r>
            <a:r>
              <a:rPr lang="en-US" sz="1200" dirty="0" err="1" smtClean="0"/>
              <a:t>endocarditis.Clin</a:t>
            </a:r>
            <a:r>
              <a:rPr lang="en-US" sz="1200" dirty="0" smtClean="0"/>
              <a:t> Infect </a:t>
            </a:r>
            <a:r>
              <a:rPr lang="en-US" sz="1200" dirty="0" err="1" smtClean="0"/>
              <a:t>Dis</a:t>
            </a:r>
            <a:r>
              <a:rPr lang="en-US" sz="1200" dirty="0" smtClean="0"/>
              <a:t> 2000;30:633–638.</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infektivni endokarditis  vodic esc 2015 tmd 2020\slučajevi\hqdefault HISTOPATO IE.jpg"/>
          <p:cNvPicPr>
            <a:picLocks noChangeAspect="1" noChangeArrowheads="1"/>
          </p:cNvPicPr>
          <p:nvPr/>
        </p:nvPicPr>
        <p:blipFill>
          <a:blip r:embed="rId2"/>
          <a:srcRect/>
          <a:stretch>
            <a:fillRect/>
          </a:stretch>
        </p:blipFill>
        <p:spPr bwMode="auto">
          <a:xfrm>
            <a:off x="-1285916" y="1714488"/>
            <a:ext cx="6858017" cy="5143512"/>
          </a:xfrm>
          <a:prstGeom prst="rect">
            <a:avLst/>
          </a:prstGeom>
          <a:noFill/>
        </p:spPr>
      </p:pic>
      <p:pic>
        <p:nvPicPr>
          <p:cNvPr id="3" name="Picture 2"/>
          <p:cNvPicPr>
            <a:picLocks noChangeAspect="1" noChangeArrowheads="1"/>
          </p:cNvPicPr>
          <p:nvPr/>
        </p:nvPicPr>
        <p:blipFill>
          <a:blip r:embed="rId3"/>
          <a:srcRect/>
          <a:stretch>
            <a:fillRect/>
          </a:stretch>
        </p:blipFill>
        <p:spPr bwMode="auto">
          <a:xfrm>
            <a:off x="3286116" y="0"/>
            <a:ext cx="5857884" cy="4727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 </a:t>
            </a:r>
            <a:endParaRPr lang="en-US" dirty="0"/>
          </a:p>
        </p:txBody>
      </p:sp>
      <p:sp>
        <p:nvSpPr>
          <p:cNvPr id="3" name="Content Placeholder 2"/>
          <p:cNvSpPr>
            <a:spLocks noGrp="1"/>
          </p:cNvSpPr>
          <p:nvPr>
            <p:ph idx="1"/>
          </p:nvPr>
        </p:nvSpPr>
        <p:spPr>
          <a:xfrm>
            <a:off x="214282" y="1000108"/>
            <a:ext cx="8929718" cy="5857892"/>
          </a:xfrm>
          <a:solidFill>
            <a:srgbClr val="FFFF99"/>
          </a:solidFill>
        </p:spPr>
        <p:txBody>
          <a:bodyPr>
            <a:normAutofit fontScale="32500" lnSpcReduction="20000"/>
          </a:bodyPr>
          <a:lstStyle/>
          <a:p>
            <a:r>
              <a:rPr lang="vi-VN" sz="6400" b="1" dirty="0" smtClean="0"/>
              <a:t>1</a:t>
            </a:r>
            <a:r>
              <a:rPr lang="vi-VN" sz="6200" b="1" dirty="0" smtClean="0">
                <a:latin typeface="+mj-lt"/>
              </a:rPr>
              <a:t>. </a:t>
            </a:r>
            <a:r>
              <a:rPr lang="vi-VN" sz="6200" b="1" dirty="0" smtClean="0">
                <a:solidFill>
                  <a:srgbClr val="FF0000"/>
                </a:solidFill>
                <a:latin typeface="+mj-lt"/>
              </a:rPr>
              <a:t>PREDISPOZICIJA</a:t>
            </a:r>
            <a:r>
              <a:rPr lang="sr-Latn-RS" sz="6200" b="1" dirty="0" smtClean="0">
                <a:solidFill>
                  <a:srgbClr val="FF0000"/>
                </a:solidFill>
                <a:latin typeface="+mj-lt"/>
              </a:rPr>
              <a:t> (</a:t>
            </a:r>
            <a:r>
              <a:rPr lang="vi-VN" sz="6200" b="1" dirty="0" smtClean="0">
                <a:solidFill>
                  <a:srgbClr val="FF0000"/>
                </a:solidFill>
                <a:latin typeface="+mj-lt"/>
              </a:rPr>
              <a:t>kao što </a:t>
            </a:r>
            <a:r>
              <a:rPr lang="sr-Latn-RS" sz="6200" b="1" dirty="0" smtClean="0">
                <a:solidFill>
                  <a:srgbClr val="FF0000"/>
                </a:solidFill>
                <a:latin typeface="+mj-lt"/>
              </a:rPr>
              <a:t>su</a:t>
            </a:r>
            <a:r>
              <a:rPr lang="vi-VN" sz="6200" b="1" dirty="0" smtClean="0">
                <a:solidFill>
                  <a:srgbClr val="FF0000"/>
                </a:solidFill>
                <a:latin typeface="+mj-lt"/>
              </a:rPr>
              <a:t> </a:t>
            </a:r>
            <a:r>
              <a:rPr lang="sr-Latn-RS" sz="6200" b="1" dirty="0" smtClean="0">
                <a:solidFill>
                  <a:srgbClr val="FF0000"/>
                </a:solidFill>
                <a:latin typeface="+mj-lt"/>
              </a:rPr>
              <a:t>predisponirajuća srčana oboljenja ili </a:t>
            </a:r>
            <a:r>
              <a:rPr lang="vi-VN" sz="6200" b="1" dirty="0" smtClean="0">
                <a:solidFill>
                  <a:srgbClr val="FF0000"/>
                </a:solidFill>
                <a:latin typeface="+mj-lt"/>
              </a:rPr>
              <a:t>upotreba</a:t>
            </a:r>
            <a:r>
              <a:rPr lang="sr-Latn-RS" sz="6200" b="1" dirty="0" smtClean="0">
                <a:solidFill>
                  <a:srgbClr val="FF0000"/>
                </a:solidFill>
                <a:latin typeface="+mj-lt"/>
              </a:rPr>
              <a:t> intravenskih narkotika i dr.)</a:t>
            </a:r>
          </a:p>
          <a:p>
            <a:r>
              <a:rPr lang="vi-VN" sz="6200" b="1" dirty="0" smtClean="0">
                <a:latin typeface="+mj-lt"/>
              </a:rPr>
              <a:t> </a:t>
            </a:r>
            <a:endParaRPr lang="sr-Latn-RS" sz="6200" b="1" dirty="0" smtClean="0">
              <a:latin typeface="+mj-lt"/>
            </a:endParaRPr>
          </a:p>
          <a:p>
            <a:r>
              <a:rPr lang="vi-VN" sz="6400" b="1" dirty="0" smtClean="0"/>
              <a:t>2. Groznica </a:t>
            </a:r>
            <a:r>
              <a:rPr lang="sr-Latn-RS" sz="6400" b="1" dirty="0" smtClean="0"/>
              <a:t>–</a:t>
            </a:r>
            <a:r>
              <a:rPr lang="vi-VN" sz="6400" b="1" dirty="0" smtClean="0"/>
              <a:t> temperatura</a:t>
            </a:r>
            <a:r>
              <a:rPr lang="sr-Latn-RS" sz="6400" b="1" dirty="0" smtClean="0"/>
              <a:t> </a:t>
            </a:r>
            <a:r>
              <a:rPr lang="vi-VN" sz="6400" b="1" dirty="0" smtClean="0"/>
              <a:t>&gt; 38 ° C. </a:t>
            </a:r>
            <a:endParaRPr lang="sr-Latn-RS" sz="6400" b="1" dirty="0" smtClean="0"/>
          </a:p>
          <a:p>
            <a:endParaRPr lang="sr-Latn-RS" sz="6400" b="1" dirty="0" smtClean="0"/>
          </a:p>
          <a:p>
            <a:r>
              <a:rPr lang="vi-VN" sz="6400" b="1" dirty="0" smtClean="0">
                <a:solidFill>
                  <a:srgbClr val="FF0000"/>
                </a:solidFill>
              </a:rPr>
              <a:t>3. VASKULARNI FENOMENI </a:t>
            </a:r>
            <a:r>
              <a:rPr lang="vi-VN" sz="6400" b="1" dirty="0" smtClean="0">
                <a:solidFill>
                  <a:srgbClr val="7030A0"/>
                </a:solidFill>
              </a:rPr>
              <a:t>(</a:t>
            </a:r>
            <a:r>
              <a:rPr lang="vi-VN" sz="6500" b="1" dirty="0" smtClean="0">
                <a:solidFill>
                  <a:srgbClr val="7030A0"/>
                </a:solidFill>
              </a:rPr>
              <a:t>UKLJUČUJUĆI ONE OTKRIVENE SAMO </a:t>
            </a:r>
            <a:r>
              <a:rPr lang="sr-Latn-RS" sz="6500" b="1" dirty="0" smtClean="0">
                <a:solidFill>
                  <a:srgbClr val="7030A0"/>
                </a:solidFill>
                <a:latin typeface="Arial" pitchFamily="34" charset="0"/>
                <a:cs typeface="Arial" pitchFamily="34" charset="0"/>
              </a:rPr>
              <a:t>IMIDŽING METODAMA</a:t>
            </a:r>
            <a:r>
              <a:rPr lang="vi-VN" sz="6400" b="1" dirty="0" smtClean="0">
                <a:solidFill>
                  <a:srgbClr val="7030A0"/>
                </a:solidFill>
              </a:rPr>
              <a:t>): </a:t>
            </a:r>
            <a:endParaRPr lang="sr-Latn-RS" sz="6400" b="1" dirty="0" smtClean="0">
              <a:solidFill>
                <a:srgbClr val="7030A0"/>
              </a:solidFill>
            </a:endParaRPr>
          </a:p>
          <a:p>
            <a:r>
              <a:rPr lang="sr-Latn-RS" sz="6400" b="1" dirty="0" smtClean="0">
                <a:solidFill>
                  <a:srgbClr val="FF0000"/>
                </a:solidFill>
              </a:rPr>
              <a:t>EMBOLIJE glavnih ARTERIJA</a:t>
            </a:r>
            <a:r>
              <a:rPr lang="vi-VN" sz="6400" b="1" dirty="0" smtClean="0">
                <a:solidFill>
                  <a:srgbClr val="FF0000"/>
                </a:solidFill>
              </a:rPr>
              <a:t>, SEPTIČNI PLUĆNI INFARKTI,</a:t>
            </a:r>
            <a:r>
              <a:rPr lang="sr-Latn-RS" sz="6400" b="1" dirty="0" smtClean="0">
                <a:solidFill>
                  <a:srgbClr val="FF0000"/>
                </a:solidFill>
              </a:rPr>
              <a:t> </a:t>
            </a:r>
            <a:r>
              <a:rPr lang="vi-VN" sz="6600" b="1" dirty="0" smtClean="0">
                <a:solidFill>
                  <a:srgbClr val="7030A0"/>
                </a:solidFill>
                <a:latin typeface="Arial" pitchFamily="34" charset="0"/>
                <a:cs typeface="Arial" pitchFamily="34" charset="0"/>
              </a:rPr>
              <a:t>JANE</a:t>
            </a:r>
            <a:r>
              <a:rPr lang="sr-Latn-RS" sz="6600" b="1" dirty="0" smtClean="0">
                <a:solidFill>
                  <a:srgbClr val="7030A0"/>
                </a:solidFill>
                <a:latin typeface="Arial" pitchFamily="34" charset="0"/>
                <a:cs typeface="Arial" pitchFamily="34" charset="0"/>
              </a:rPr>
              <a:t>W</a:t>
            </a:r>
            <a:r>
              <a:rPr lang="vi-VN" sz="6600" b="1" dirty="0" smtClean="0">
                <a:solidFill>
                  <a:srgbClr val="7030A0"/>
                </a:solidFill>
                <a:latin typeface="Arial" pitchFamily="34" charset="0"/>
                <a:cs typeface="Arial" pitchFamily="34" charset="0"/>
              </a:rPr>
              <a:t>A</a:t>
            </a:r>
            <a:r>
              <a:rPr lang="sr-Latn-RS" sz="6600" b="1" dirty="0" smtClean="0">
                <a:solidFill>
                  <a:srgbClr val="7030A0"/>
                </a:solidFill>
                <a:latin typeface="Arial" pitchFamily="34" charset="0"/>
                <a:cs typeface="Arial" pitchFamily="34" charset="0"/>
              </a:rPr>
              <a:t>Y</a:t>
            </a:r>
            <a:r>
              <a:rPr lang="vi-VN" sz="6600" b="1" dirty="0" smtClean="0">
                <a:solidFill>
                  <a:srgbClr val="7030A0"/>
                </a:solidFill>
              </a:rPr>
              <a:t> LEZIJE</a:t>
            </a:r>
            <a:r>
              <a:rPr lang="sr-Latn-RS" sz="6400" b="1" dirty="0" smtClean="0">
                <a:solidFill>
                  <a:srgbClr val="7030A0"/>
                </a:solidFill>
              </a:rPr>
              <a:t> </a:t>
            </a:r>
          </a:p>
          <a:p>
            <a:r>
              <a:rPr lang="sr-Latn-RS" sz="6400" b="1" dirty="0" smtClean="0">
                <a:solidFill>
                  <a:srgbClr val="FF0000"/>
                </a:solidFill>
              </a:rPr>
              <a:t> </a:t>
            </a:r>
            <a:r>
              <a:rPr lang="sr-Latn-RS" sz="6400" b="1" dirty="0" smtClean="0">
                <a:solidFill>
                  <a:srgbClr val="002060"/>
                </a:solidFill>
                <a:latin typeface="Arial" pitchFamily="34" charset="0"/>
                <a:cs typeface="Arial" pitchFamily="34" charset="0"/>
              </a:rPr>
              <a:t>INFEKTIVNE </a:t>
            </a:r>
            <a:r>
              <a:rPr lang="vi-VN" sz="6400" b="1" dirty="0" smtClean="0">
                <a:solidFill>
                  <a:srgbClr val="002060"/>
                </a:solidFill>
                <a:latin typeface="Arial" pitchFamily="34" charset="0"/>
                <a:cs typeface="Arial" pitchFamily="34" charset="0"/>
              </a:rPr>
              <a:t>(MIKOTIČN</a:t>
            </a:r>
            <a:r>
              <a:rPr lang="sr-Latn-RS" sz="6400" b="1" dirty="0" smtClean="0">
                <a:solidFill>
                  <a:srgbClr val="002060"/>
                </a:solidFill>
                <a:latin typeface="Arial" pitchFamily="34" charset="0"/>
                <a:cs typeface="Arial" pitchFamily="34" charset="0"/>
              </a:rPr>
              <a:t>E</a:t>
            </a:r>
            <a:r>
              <a:rPr lang="vi-VN" sz="6400" b="1" dirty="0" smtClean="0">
                <a:solidFill>
                  <a:srgbClr val="002060"/>
                </a:solidFill>
                <a:latin typeface="Arial" pitchFamily="34" charset="0"/>
                <a:cs typeface="Arial" pitchFamily="34" charset="0"/>
              </a:rPr>
              <a:t>) ANEURIZM</a:t>
            </a:r>
            <a:r>
              <a:rPr lang="sr-Latn-RS" sz="6400" b="1" dirty="0" smtClean="0">
                <a:solidFill>
                  <a:srgbClr val="002060"/>
                </a:solidFill>
                <a:latin typeface="Arial" pitchFamily="34" charset="0"/>
                <a:cs typeface="Arial" pitchFamily="34" charset="0"/>
              </a:rPr>
              <a:t>E</a:t>
            </a:r>
            <a:r>
              <a:rPr lang="vi-VN" sz="6400" b="1" dirty="0" smtClean="0">
                <a:solidFill>
                  <a:srgbClr val="FF0000"/>
                </a:solidFill>
              </a:rPr>
              <a:t>, </a:t>
            </a:r>
            <a:r>
              <a:rPr lang="vi-VN" sz="6500" b="1" dirty="0" smtClean="0">
                <a:solidFill>
                  <a:srgbClr val="FF0000"/>
                </a:solidFill>
              </a:rPr>
              <a:t>INTRAKRANIJALNA </a:t>
            </a:r>
            <a:r>
              <a:rPr lang="sr-Latn-RS" sz="6500" b="1" dirty="0" smtClean="0">
                <a:solidFill>
                  <a:srgbClr val="FF0000"/>
                </a:solidFill>
              </a:rPr>
              <a:t> I </a:t>
            </a:r>
            <a:r>
              <a:rPr lang="sr-Latn-RS" sz="6500" b="1" dirty="0" smtClean="0">
                <a:solidFill>
                  <a:srgbClr val="FF0000"/>
                </a:solidFill>
                <a:latin typeface="Arial" pitchFamily="34" charset="0"/>
                <a:cs typeface="Arial" pitchFamily="34" charset="0"/>
              </a:rPr>
              <a:t>K</a:t>
            </a:r>
            <a:r>
              <a:rPr lang="vi-VN" sz="6500" b="1" dirty="0" smtClean="0">
                <a:solidFill>
                  <a:srgbClr val="FF0000"/>
                </a:solidFill>
                <a:latin typeface="Arial" pitchFamily="34" charset="0"/>
                <a:cs typeface="Arial" pitchFamily="34" charset="0"/>
              </a:rPr>
              <a:t>ONJUKTIV</a:t>
            </a:r>
            <a:r>
              <a:rPr lang="sr-Latn-RS" sz="6500" b="1" dirty="0" smtClean="0">
                <a:solidFill>
                  <a:srgbClr val="FF0000"/>
                </a:solidFill>
                <a:latin typeface="Arial" pitchFamily="34" charset="0"/>
                <a:cs typeface="Arial" pitchFamily="34" charset="0"/>
              </a:rPr>
              <a:t>ALNA</a:t>
            </a:r>
            <a:r>
              <a:rPr lang="vi-VN" sz="6500" b="1" dirty="0" smtClean="0">
                <a:solidFill>
                  <a:srgbClr val="FF0000"/>
                </a:solidFill>
                <a:latin typeface="Arial" pitchFamily="34" charset="0"/>
                <a:cs typeface="Arial" pitchFamily="34" charset="0"/>
              </a:rPr>
              <a:t> </a:t>
            </a:r>
            <a:r>
              <a:rPr lang="sr-Latn-RS" sz="6500" b="1" dirty="0" smtClean="0">
                <a:solidFill>
                  <a:srgbClr val="FF0000"/>
                </a:solidFill>
                <a:latin typeface="Arial" pitchFamily="34" charset="0"/>
                <a:cs typeface="Arial" pitchFamily="34" charset="0"/>
              </a:rPr>
              <a:t> </a:t>
            </a:r>
            <a:r>
              <a:rPr lang="vi-VN" sz="6500" b="1" dirty="0" smtClean="0">
                <a:solidFill>
                  <a:srgbClr val="FF0000"/>
                </a:solidFill>
              </a:rPr>
              <a:t>KRVARENJA. </a:t>
            </a:r>
            <a:endParaRPr lang="sr-Latn-RS" sz="6500" b="1" dirty="0" smtClean="0">
              <a:solidFill>
                <a:srgbClr val="FF0000"/>
              </a:solidFill>
            </a:endParaRPr>
          </a:p>
          <a:p>
            <a:endParaRPr lang="sr-Latn-RS" sz="6400" b="1" dirty="0" smtClean="0"/>
          </a:p>
          <a:p>
            <a:r>
              <a:rPr lang="vi-VN" sz="6400" b="1" dirty="0" smtClean="0"/>
              <a:t>4. Imunološki fenomeni: glomerulonefritis, Oslerovi čvorovi, Roth's tačke i reumatoidni faktor.</a:t>
            </a:r>
            <a:endParaRPr lang="sr-Latn-RS" sz="6400" b="1" dirty="0" smtClean="0"/>
          </a:p>
          <a:p>
            <a:r>
              <a:rPr lang="vi-VN" sz="6400" b="1" dirty="0" smtClean="0"/>
              <a:t> </a:t>
            </a:r>
            <a:endParaRPr lang="sr-Latn-RS" sz="6400" b="1" dirty="0" smtClean="0"/>
          </a:p>
          <a:p>
            <a:r>
              <a:rPr lang="vi-VN" sz="6400" b="1" dirty="0" smtClean="0">
                <a:solidFill>
                  <a:srgbClr val="FF0000"/>
                </a:solidFill>
              </a:rPr>
              <a:t>5. Mikrobiološki dokazi: pozitivna hemokultura, ali ne odgovara </a:t>
            </a:r>
            <a:r>
              <a:rPr lang="sr-Latn-RS" sz="6400" b="1" dirty="0" smtClean="0">
                <a:solidFill>
                  <a:srgbClr val="FF0000"/>
                </a:solidFill>
              </a:rPr>
              <a:t> MAJOR </a:t>
            </a:r>
            <a:r>
              <a:rPr lang="vi-VN" sz="6400" b="1" dirty="0" smtClean="0">
                <a:solidFill>
                  <a:srgbClr val="FF0000"/>
                </a:solidFill>
              </a:rPr>
              <a:t> </a:t>
            </a:r>
            <a:r>
              <a:rPr lang="vi-VN" sz="6400" b="1" dirty="0" smtClean="0">
                <a:solidFill>
                  <a:srgbClr val="FF0000"/>
                </a:solidFill>
                <a:cs typeface="Arial" pitchFamily="34" charset="0"/>
              </a:rPr>
              <a:t>kriteriju</a:t>
            </a:r>
            <a:r>
              <a:rPr lang="sr-Latn-RS" sz="6400" b="1" dirty="0" smtClean="0">
                <a:solidFill>
                  <a:srgbClr val="FF0000"/>
                </a:solidFill>
                <a:cs typeface="Arial" pitchFamily="34" charset="0"/>
              </a:rPr>
              <a:t>MIMA</a:t>
            </a:r>
            <a:r>
              <a:rPr lang="sr-Latn-RS" sz="6400" b="1" dirty="0" smtClean="0">
                <a:solidFill>
                  <a:srgbClr val="FF0000"/>
                </a:solidFill>
              </a:rPr>
              <a:t> </a:t>
            </a:r>
          </a:p>
          <a:p>
            <a:r>
              <a:rPr lang="vi-VN" sz="6400" b="1" dirty="0" smtClean="0">
                <a:solidFill>
                  <a:srgbClr val="0070C0"/>
                </a:solidFill>
              </a:rPr>
              <a:t>ili serološki dokazi o aktivno</a:t>
            </a:r>
            <a:r>
              <a:rPr lang="sr-Latn-RS" sz="6400" b="1" dirty="0" smtClean="0">
                <a:solidFill>
                  <a:srgbClr val="0070C0"/>
                </a:solidFill>
              </a:rPr>
              <a:t>j</a:t>
            </a:r>
            <a:r>
              <a:rPr lang="vi-VN" sz="6400" b="1" dirty="0" smtClean="0">
                <a:solidFill>
                  <a:srgbClr val="0070C0"/>
                </a:solidFill>
              </a:rPr>
              <a:t> infekcij</a:t>
            </a:r>
            <a:r>
              <a:rPr lang="sr-Latn-RS" sz="6400" b="1" dirty="0" smtClean="0">
                <a:solidFill>
                  <a:srgbClr val="0070C0"/>
                </a:solidFill>
              </a:rPr>
              <a:t>i</a:t>
            </a:r>
            <a:r>
              <a:rPr lang="vi-VN" sz="6400" b="1" dirty="0" smtClean="0">
                <a:solidFill>
                  <a:srgbClr val="0070C0"/>
                </a:solidFill>
              </a:rPr>
              <a:t> sa </a:t>
            </a:r>
            <a:r>
              <a:rPr lang="sr-Latn-RS" sz="6400" b="1" dirty="0" smtClean="0">
                <a:solidFill>
                  <a:srgbClr val="0070C0"/>
                </a:solidFill>
              </a:rPr>
              <a:t>mikrorganizmima KONZISTENTNIM (U</a:t>
            </a:r>
            <a:r>
              <a:rPr lang="vi-VN" sz="6400" b="1" dirty="0" smtClean="0">
                <a:solidFill>
                  <a:srgbClr val="0070C0"/>
                </a:solidFill>
              </a:rPr>
              <a:t> skladu</a:t>
            </a:r>
            <a:r>
              <a:rPr lang="sr-Latn-RS" sz="6400" b="1" dirty="0" smtClean="0">
                <a:solidFill>
                  <a:srgbClr val="0070C0"/>
                </a:solidFill>
              </a:rPr>
              <a:t>)</a:t>
            </a:r>
            <a:r>
              <a:rPr lang="vi-VN" sz="6400" b="1" dirty="0" smtClean="0">
                <a:solidFill>
                  <a:srgbClr val="0070C0"/>
                </a:solidFill>
              </a:rPr>
              <a:t> sa IE</a:t>
            </a:r>
            <a:endParaRPr lang="sr-Latn-RS" dirty="0" smtClean="0">
              <a:solidFill>
                <a:srgbClr val="0070C0"/>
              </a:solidFill>
            </a:endParaRPr>
          </a:p>
          <a:p>
            <a:endParaRPr lang="sr-Latn-RS" dirty="0" smtClean="0"/>
          </a:p>
          <a:p>
            <a:endParaRPr lang="sr-Latn-RS" dirty="0" smtClean="0"/>
          </a:p>
          <a:p>
            <a:endParaRPr lang="sr-Latn-RS" dirty="0" smtClean="0"/>
          </a:p>
          <a:p>
            <a:endParaRPr lang="sr-Latn-RS" dirty="0" smtClean="0"/>
          </a:p>
          <a:p>
            <a:endParaRPr lang="sr-Latn-RS" dirty="0" smtClean="0"/>
          </a:p>
          <a:p>
            <a:endParaRPr lang="sr-Latn-RS" dirty="0" smtClean="0"/>
          </a:p>
          <a:p>
            <a:endParaRPr lang="sr-Latn-RS" dirty="0" smtClean="0"/>
          </a:p>
        </p:txBody>
      </p:sp>
      <p:sp>
        <p:nvSpPr>
          <p:cNvPr id="5" name="Title 1"/>
          <p:cNvSpPr txBox="1">
            <a:spLocks/>
          </p:cNvSpPr>
          <p:nvPr/>
        </p:nvSpPr>
        <p:spPr>
          <a:xfrm>
            <a:off x="214282" y="0"/>
            <a:ext cx="8929718" cy="1000108"/>
          </a:xfrm>
          <a:prstGeom prst="rect">
            <a:avLst/>
          </a:prstGeom>
          <a:solidFill>
            <a:schemeClr val="tx2">
              <a:lumMod val="20000"/>
              <a:lumOff val="80000"/>
            </a:schemeClr>
          </a:solidFill>
        </p:spPr>
        <p:txBody>
          <a:bodyPr vert="horz" lIns="91440" tIns="45720" rIns="91440" bIns="45720" rtlCol="0" anchor="ctr">
            <a:normAutofit fontScale="97500"/>
          </a:bodyPr>
          <a:lstStyle/>
          <a:p>
            <a:pPr lvl="0" algn="ctr">
              <a:spcBef>
                <a:spcPct val="0"/>
              </a:spcBef>
              <a:defRPr/>
            </a:pPr>
            <a:r>
              <a:rPr lang="sr-Latn-RS" sz="2800" b="1" dirty="0" smtClean="0">
                <a:latin typeface="+mj-lt"/>
                <a:ea typeface="+mj-ea"/>
                <a:cs typeface="+mj-cs"/>
              </a:rPr>
              <a:t>MINOR</a:t>
            </a:r>
            <a:r>
              <a:rPr lang="en-US" sz="2800" b="1" dirty="0" smtClean="0">
                <a:latin typeface="+mj-lt"/>
                <a:ea typeface="+mj-ea"/>
                <a:cs typeface="+mj-cs"/>
              </a:rPr>
              <a:t> </a:t>
            </a:r>
            <a:r>
              <a:rPr lang="sr-Latn-RS" sz="2800" b="1" dirty="0" smtClean="0">
                <a:latin typeface="+mj-lt"/>
                <a:ea typeface="+mj-ea"/>
                <a:cs typeface="+mj-cs"/>
              </a:rPr>
              <a:t>(</a:t>
            </a:r>
            <a:r>
              <a:rPr lang="en-US" sz="2800" b="1" dirty="0" smtClean="0">
                <a:latin typeface="+mj-lt"/>
                <a:ea typeface="+mj-ea"/>
                <a:cs typeface="+mj-cs"/>
              </a:rPr>
              <a:t>M</a:t>
            </a:r>
            <a:r>
              <a:rPr lang="sr-Latn-RS" sz="2800" b="1" dirty="0" smtClean="0">
                <a:latin typeface="+mj-lt"/>
                <a:ea typeface="+mj-ea"/>
                <a:cs typeface="+mj-cs"/>
              </a:rPr>
              <a:t>anji) </a:t>
            </a:r>
            <a:r>
              <a:rPr lang="sr-Latn-RS" sz="2800" b="1" dirty="0" smtClean="0"/>
              <a:t>MODIFIKOVANI</a:t>
            </a:r>
            <a:r>
              <a:rPr kumimoji="0" lang="sr-Latn-RS" sz="2800" b="1" i="0" u="none" strike="noStrike" kern="1200" cap="none" spc="0" normalizeH="0" baseline="0" noProof="0" dirty="0" smtClean="0">
                <a:ln>
                  <a:noFill/>
                </a:ln>
                <a:solidFill>
                  <a:schemeClr val="tx1"/>
                </a:solidFill>
                <a:effectLst/>
                <a:uLnTx/>
                <a:uFillTx/>
                <a:latin typeface="+mj-lt"/>
                <a:ea typeface="+mj-ea"/>
                <a:cs typeface="+mj-cs"/>
              </a:rPr>
              <a:t> DJUK KRITERIJUMI</a:t>
            </a:r>
            <a:r>
              <a:rPr lang="sr-Latn-RS" sz="2800" dirty="0" smtClean="0">
                <a:solidFill>
                  <a:srgbClr val="FFFF00"/>
                </a:solidFill>
              </a:rPr>
              <a:t> </a:t>
            </a:r>
            <a:r>
              <a:rPr lang="sr-Latn-RS" sz="2800" dirty="0" smtClean="0">
                <a:solidFill>
                  <a:srgbClr val="C00000"/>
                </a:solidFill>
              </a:rPr>
              <a:t>(Li</a:t>
            </a:r>
            <a:r>
              <a:rPr lang="en-US" sz="2800" dirty="0" smtClean="0">
                <a:solidFill>
                  <a:srgbClr val="C00000"/>
                </a:solidFill>
              </a:rPr>
              <a:t>  JS et al, 2000</a:t>
            </a:r>
            <a:r>
              <a:rPr lang="sr-Latn-RS" sz="2800" dirty="0" smtClean="0">
                <a:solidFill>
                  <a:srgbClr val="C00000"/>
                </a:solidFill>
              </a:rPr>
              <a:t>)</a:t>
            </a:r>
            <a:r>
              <a:rPr kumimoji="0" lang="sr-Latn-RS" sz="2800" b="1" i="0" u="none" strike="noStrike" kern="1200" cap="none" spc="0" normalizeH="0" baseline="0" noProof="0" dirty="0" smtClean="0">
                <a:ln>
                  <a:noFill/>
                </a:ln>
                <a:solidFill>
                  <a:srgbClr val="C00000"/>
                </a:solidFill>
                <a:effectLst/>
                <a:uLnTx/>
                <a:uFillTx/>
                <a:latin typeface="+mj-lt"/>
                <a:ea typeface="+mj-ea"/>
                <a:cs typeface="+mj-cs"/>
              </a:rPr>
              <a:t> </a:t>
            </a:r>
            <a:r>
              <a:rPr kumimoji="0" lang="sr-Latn-RS" sz="2800" b="1" i="0" u="none" strike="noStrike" kern="1200" cap="none" spc="0" normalizeH="0" baseline="0" noProof="0" dirty="0" smtClean="0">
                <a:ln>
                  <a:noFill/>
                </a:ln>
                <a:solidFill>
                  <a:schemeClr val="tx1"/>
                </a:solidFill>
                <a:effectLst/>
                <a:uLnTx/>
                <a:uFillTx/>
                <a:latin typeface="+mj-lt"/>
                <a:ea typeface="+mj-ea"/>
                <a:cs typeface="+mj-cs"/>
              </a:rPr>
              <a:t>ZA DIJAGNOZU IE ESC 2015</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infektivni endokarditis  vodic esc 2015 tmd 2020\slučajevi\Infective endocarditis caused by Staphylococcus aureus in a patient with atopic dermatitis_ a case report _ Journal of Medical Case Reports _ Full Text_files\13256_2007_Article_330_Fig1_HTML.jpg"/>
          <p:cNvPicPr>
            <a:picLocks noGrp="1" noChangeAspect="1" noChangeArrowheads="1"/>
          </p:cNvPicPr>
          <p:nvPr>
            <p:ph idx="1"/>
          </p:nvPr>
        </p:nvPicPr>
        <p:blipFill>
          <a:blip r:embed="rId2"/>
          <a:srcRect/>
          <a:stretch>
            <a:fillRect/>
          </a:stretch>
        </p:blipFill>
        <p:spPr bwMode="auto">
          <a:xfrm>
            <a:off x="4500562" y="-500090"/>
            <a:ext cx="4643438" cy="5834077"/>
          </a:xfrm>
          <a:prstGeom prst="rect">
            <a:avLst/>
          </a:prstGeom>
          <a:noFill/>
        </p:spPr>
      </p:pic>
      <p:pic>
        <p:nvPicPr>
          <p:cNvPr id="11269" name="Picture 5" descr="https://media4.picsearch.com/is?0K8Eq-a5_GJRx28U7anJ5LuGfGfOxLC6IuijK_sq-xM&amp;height=240"/>
          <p:cNvPicPr>
            <a:picLocks noChangeAspect="1" noChangeArrowheads="1"/>
          </p:cNvPicPr>
          <p:nvPr/>
        </p:nvPicPr>
        <p:blipFill>
          <a:blip r:embed="rId3"/>
          <a:srcRect/>
          <a:stretch>
            <a:fillRect/>
          </a:stretch>
        </p:blipFill>
        <p:spPr bwMode="auto">
          <a:xfrm>
            <a:off x="4500562" y="3750445"/>
            <a:ext cx="4643438" cy="3107555"/>
          </a:xfrm>
          <a:prstGeom prst="rect">
            <a:avLst/>
          </a:prstGeom>
          <a:noFill/>
        </p:spPr>
      </p:pic>
      <p:sp>
        <p:nvSpPr>
          <p:cNvPr id="9" name="Rectangle 8"/>
          <p:cNvSpPr/>
          <p:nvPr/>
        </p:nvSpPr>
        <p:spPr>
          <a:xfrm>
            <a:off x="5000628" y="5903893"/>
            <a:ext cx="1835759" cy="954107"/>
          </a:xfrm>
          <a:prstGeom prst="rect">
            <a:avLst/>
          </a:prstGeom>
          <a:solidFill>
            <a:srgbClr val="FFFF00"/>
          </a:solidFill>
        </p:spPr>
        <p:txBody>
          <a:bodyPr wrap="none">
            <a:spAutoFit/>
          </a:bodyPr>
          <a:lstStyle/>
          <a:p>
            <a:r>
              <a:rPr lang="en-US" sz="1400" dirty="0" smtClean="0"/>
              <a:t>Sir </a:t>
            </a:r>
            <a:r>
              <a:rPr lang="sr-Latn-RS" sz="1400" dirty="0" smtClean="0"/>
              <a:t>William Osler 1912 </a:t>
            </a:r>
          </a:p>
          <a:p>
            <a:r>
              <a:rPr lang="en-US" sz="1400" dirty="0" smtClean="0"/>
              <a:t>I</a:t>
            </a:r>
            <a:r>
              <a:rPr lang="sr-Latn-RS" sz="1400" dirty="0" smtClean="0"/>
              <a:t>munološki događaji </a:t>
            </a:r>
          </a:p>
          <a:p>
            <a:r>
              <a:rPr lang="en-US" sz="1400" dirty="0" smtClean="0"/>
              <a:t>O</a:t>
            </a:r>
            <a:r>
              <a:rPr lang="sr-Latn-RS" sz="1400" dirty="0" smtClean="0"/>
              <a:t>slerovi čvorići</a:t>
            </a:r>
          </a:p>
          <a:p>
            <a:r>
              <a:rPr lang="en-US" sz="1400" dirty="0" smtClean="0"/>
              <a:t>N</a:t>
            </a:r>
            <a:r>
              <a:rPr lang="sr-Latn-RS" sz="1400" dirty="0" smtClean="0"/>
              <a:t>especifični SLE</a:t>
            </a:r>
            <a:endParaRPr lang="en-US" sz="1400" dirty="0"/>
          </a:p>
        </p:txBody>
      </p:sp>
      <p:pic>
        <p:nvPicPr>
          <p:cNvPr id="8" name="Picture 2" descr="E:\infektivni endokarditis  vodic esc 2015 tmd 2020\slučajevi\endocarditis-diagnosis-symptoms-janeway-signs-original  IE.jpeg"/>
          <p:cNvPicPr>
            <a:picLocks noChangeAspect="1" noChangeArrowheads="1"/>
          </p:cNvPicPr>
          <p:nvPr/>
        </p:nvPicPr>
        <p:blipFill>
          <a:blip r:embed="rId4"/>
          <a:srcRect/>
          <a:stretch>
            <a:fillRect/>
          </a:stretch>
        </p:blipFill>
        <p:spPr bwMode="auto">
          <a:xfrm>
            <a:off x="0" y="-571528"/>
            <a:ext cx="4500594" cy="8001056"/>
          </a:xfrm>
          <a:prstGeom prst="rect">
            <a:avLst/>
          </a:prstGeom>
          <a:noFill/>
        </p:spPr>
      </p:pic>
      <p:pic>
        <p:nvPicPr>
          <p:cNvPr id="11" name="Picture 3" descr="E:\infektivni endokarditis  vodic esc 2015 tmd 2020\slučajevi\Infective endocarditis caused by Staphylococcus aureus in a patient with atopic dermatitis_ a case report _ Journal of Medical Case Reports _ Full Text_files\13256_2007_Article_330_Fig2_HTML.jpg"/>
          <p:cNvPicPr>
            <a:picLocks noChangeAspect="1" noChangeArrowheads="1"/>
          </p:cNvPicPr>
          <p:nvPr/>
        </p:nvPicPr>
        <p:blipFill>
          <a:blip r:embed="rId5"/>
          <a:srcRect/>
          <a:stretch>
            <a:fillRect/>
          </a:stretch>
        </p:blipFill>
        <p:spPr bwMode="auto">
          <a:xfrm>
            <a:off x="4429124" y="3714752"/>
            <a:ext cx="2248627" cy="1947932"/>
          </a:xfrm>
          <a:prstGeom prst="rect">
            <a:avLst/>
          </a:prstGeom>
          <a:noFill/>
        </p:spPr>
      </p:pic>
      <p:sp>
        <p:nvSpPr>
          <p:cNvPr id="12" name="TextBox 11"/>
          <p:cNvSpPr txBox="1"/>
          <p:nvPr/>
        </p:nvSpPr>
        <p:spPr>
          <a:xfrm>
            <a:off x="4500562" y="0"/>
            <a:ext cx="1714512" cy="2031325"/>
          </a:xfrm>
          <a:prstGeom prst="rect">
            <a:avLst/>
          </a:prstGeom>
          <a:solidFill>
            <a:srgbClr val="FFFF99"/>
          </a:solidFill>
        </p:spPr>
        <p:txBody>
          <a:bodyPr wrap="square" rtlCol="0">
            <a:spAutoFit/>
          </a:bodyPr>
          <a:lstStyle/>
          <a:p>
            <a:r>
              <a:rPr lang="en-US" sz="1400" b="1" dirty="0" smtClean="0"/>
              <a:t>1899</a:t>
            </a:r>
            <a:r>
              <a:rPr lang="en-US" sz="1400" dirty="0" smtClean="0"/>
              <a:t> –</a:t>
            </a:r>
            <a:r>
              <a:rPr lang="sr-Latn-RS" sz="1400" dirty="0" smtClean="0"/>
              <a:t>Edward Janeway</a:t>
            </a:r>
            <a:br>
              <a:rPr lang="sr-Latn-RS" sz="1400" dirty="0" smtClean="0"/>
            </a:br>
            <a:r>
              <a:rPr lang="sr-Latn-RS" sz="1400" dirty="0" smtClean="0">
                <a:solidFill>
                  <a:srgbClr val="FF0000"/>
                </a:solidFill>
              </a:rPr>
              <a:t>vaskularni  događaji</a:t>
            </a:r>
            <a:r>
              <a:rPr lang="sr-Latn-RS" sz="1400" dirty="0" smtClean="0"/>
              <a:t/>
            </a:r>
            <a:br>
              <a:rPr lang="sr-Latn-RS" sz="1400" dirty="0" smtClean="0"/>
            </a:br>
            <a:r>
              <a:rPr lang="sr-Latn-RS" sz="1400" dirty="0" smtClean="0"/>
              <a:t>Džejnvei  </a:t>
            </a:r>
            <a:r>
              <a:rPr lang="en-US" sz="1400" dirty="0" smtClean="0"/>
              <a:t>L</a:t>
            </a:r>
            <a:r>
              <a:rPr lang="sr-Latn-RS" sz="1400" dirty="0" smtClean="0"/>
              <a:t>ezije –</a:t>
            </a:r>
            <a:br>
              <a:rPr lang="sr-Latn-RS" sz="1400" dirty="0" smtClean="0"/>
            </a:br>
            <a:r>
              <a:rPr lang="sr-Latn-RS" sz="1400" dirty="0" smtClean="0"/>
              <a:t>eritem ili  hemoragije kože</a:t>
            </a:r>
          </a:p>
          <a:p>
            <a:r>
              <a:rPr lang="sr-Latn-RS" sz="1400" dirty="0" smtClean="0"/>
              <a:t> dlanova i potkolenica</a:t>
            </a:r>
            <a:br>
              <a:rPr lang="sr-Latn-RS" sz="1400" dirty="0" smtClean="0"/>
            </a:br>
            <a:r>
              <a:rPr lang="sr-Latn-RS" sz="1400" dirty="0" smtClean="0"/>
              <a:t>bezbolne </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0" y="0"/>
            <a:ext cx="4781550" cy="35433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57222" y="3143248"/>
            <a:ext cx="9791700" cy="39719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4643438" y="-500090"/>
            <a:ext cx="4781550" cy="401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rmAutofit fontScale="90000"/>
          </a:bodyPr>
          <a:lstStyle/>
          <a:p>
            <a:r>
              <a:rPr lang="en-US" dirty="0" smtClean="0">
                <a:solidFill>
                  <a:srgbClr val="FF0000"/>
                </a:solidFill>
              </a:rPr>
              <a:t>D</a:t>
            </a:r>
            <a:r>
              <a:rPr lang="sr-Latn-RS" dirty="0" smtClean="0">
                <a:solidFill>
                  <a:srgbClr val="FF0000"/>
                </a:solidFill>
              </a:rPr>
              <a:t>efinitivna Dg IE</a:t>
            </a:r>
            <a:endParaRPr lang="en-US" dirty="0">
              <a:solidFill>
                <a:srgbClr val="FF0000"/>
              </a:solidFill>
            </a:endParaRPr>
          </a:p>
        </p:txBody>
      </p:sp>
      <p:sp>
        <p:nvSpPr>
          <p:cNvPr id="3" name="Text Placeholder 2"/>
          <p:cNvSpPr>
            <a:spLocks noGrp="1"/>
          </p:cNvSpPr>
          <p:nvPr>
            <p:ph type="body" idx="1"/>
          </p:nvPr>
        </p:nvSpPr>
        <p:spPr>
          <a:xfrm>
            <a:off x="0" y="785794"/>
            <a:ext cx="4500562" cy="642943"/>
          </a:xfrm>
        </p:spPr>
        <p:txBody>
          <a:bodyPr>
            <a:noAutofit/>
          </a:bodyPr>
          <a:lstStyle/>
          <a:p>
            <a:endParaRPr lang="sr-Latn-RS" sz="2000" dirty="0" smtClean="0"/>
          </a:p>
          <a:p>
            <a:endParaRPr lang="sr-Latn-RS" sz="2000" dirty="0" smtClean="0"/>
          </a:p>
          <a:p>
            <a:endParaRPr lang="sr-Latn-RS" sz="2000" dirty="0" smtClean="0"/>
          </a:p>
          <a:p>
            <a:r>
              <a:rPr lang="sr-Latn-RS" sz="2000" dirty="0" smtClean="0">
                <a:solidFill>
                  <a:srgbClr val="FF0000"/>
                </a:solidFill>
              </a:rPr>
              <a:t>   </a:t>
            </a:r>
            <a:r>
              <a:rPr lang="sr-Latn-RS" sz="2000" dirty="0" smtClean="0"/>
              <a:t> </a:t>
            </a:r>
            <a:r>
              <a:rPr lang="vi-VN" dirty="0" smtClean="0"/>
              <a:t>Patološki kriterijumi </a:t>
            </a:r>
            <a:endParaRPr lang="en-US" sz="2000" dirty="0"/>
          </a:p>
        </p:txBody>
      </p:sp>
      <p:sp>
        <p:nvSpPr>
          <p:cNvPr id="4" name="Content Placeholder 3"/>
          <p:cNvSpPr>
            <a:spLocks noGrp="1"/>
          </p:cNvSpPr>
          <p:nvPr>
            <p:ph sz="half" idx="2"/>
          </p:nvPr>
        </p:nvSpPr>
        <p:spPr>
          <a:xfrm>
            <a:off x="214282" y="1500175"/>
            <a:ext cx="4283106" cy="3571899"/>
          </a:xfrm>
          <a:solidFill>
            <a:srgbClr val="FFFF99"/>
          </a:solidFill>
        </p:spPr>
        <p:txBody>
          <a:bodyPr>
            <a:normAutofit fontScale="92500"/>
          </a:bodyPr>
          <a:lstStyle/>
          <a:p>
            <a:r>
              <a:rPr lang="vi-VN" dirty="0" smtClean="0">
                <a:solidFill>
                  <a:srgbClr val="FF0000"/>
                </a:solidFill>
              </a:rPr>
              <a:t>Mikroorganizmi u kulturi ili na histološkim ispitivanj</a:t>
            </a:r>
            <a:r>
              <a:rPr lang="sr-Latn-RS" dirty="0" smtClean="0">
                <a:solidFill>
                  <a:srgbClr val="FF0000"/>
                </a:solidFill>
              </a:rPr>
              <a:t>ima </a:t>
            </a:r>
            <a:r>
              <a:rPr lang="vi-VN" dirty="0" smtClean="0">
                <a:solidFill>
                  <a:srgbClr val="FF0000"/>
                </a:solidFill>
              </a:rPr>
              <a:t> vegetacije, vegetacije koja </a:t>
            </a:r>
            <a:r>
              <a:rPr lang="sr-Latn-RS" dirty="0" smtClean="0">
                <a:solidFill>
                  <a:srgbClr val="FF0000"/>
                </a:solidFill>
              </a:rPr>
              <a:t> je </a:t>
            </a:r>
            <a:r>
              <a:rPr lang="vi-VN" dirty="0" smtClean="0">
                <a:solidFill>
                  <a:srgbClr val="FF0000"/>
                </a:solidFill>
              </a:rPr>
              <a:t> emboli</a:t>
            </a:r>
            <a:r>
              <a:rPr lang="sr-Latn-RS" dirty="0" smtClean="0">
                <a:solidFill>
                  <a:srgbClr val="FF0000"/>
                </a:solidFill>
              </a:rPr>
              <a:t>zirala</a:t>
            </a:r>
            <a:r>
              <a:rPr lang="vi-VN" dirty="0" smtClean="0">
                <a:solidFill>
                  <a:srgbClr val="FF0000"/>
                </a:solidFill>
              </a:rPr>
              <a:t> ili uzorak intrakardijalnog apscesa; </a:t>
            </a:r>
            <a:endParaRPr lang="sr-Latn-RS" dirty="0" smtClean="0">
              <a:solidFill>
                <a:srgbClr val="FF0000"/>
              </a:solidFill>
            </a:endParaRPr>
          </a:p>
          <a:p>
            <a:r>
              <a:rPr lang="vi-VN" dirty="0" smtClean="0">
                <a:solidFill>
                  <a:srgbClr val="C00000"/>
                </a:solidFill>
              </a:rPr>
              <a:t>Ili </a:t>
            </a:r>
            <a:r>
              <a:rPr lang="vi-VN" dirty="0" smtClean="0"/>
              <a:t> Patološke lezije; histološki pregled koji pokazuje aktivni endokarditis </a:t>
            </a:r>
            <a:r>
              <a:rPr lang="sr-Latn-RS" dirty="0" smtClean="0"/>
              <a:t>na </a:t>
            </a:r>
            <a:r>
              <a:rPr lang="vi-VN" dirty="0" smtClean="0"/>
              <a:t>vegetacij</a:t>
            </a:r>
            <a:r>
              <a:rPr lang="sr-Latn-RS" dirty="0" smtClean="0"/>
              <a:t>i</a:t>
            </a:r>
            <a:r>
              <a:rPr lang="vi-VN" dirty="0" smtClean="0"/>
              <a:t> ili intrakardijaln</a:t>
            </a:r>
            <a:r>
              <a:rPr lang="sr-Latn-RS" dirty="0" smtClean="0"/>
              <a:t>i</a:t>
            </a:r>
            <a:r>
              <a:rPr lang="vi-VN" dirty="0" smtClean="0"/>
              <a:t> apsces</a:t>
            </a:r>
            <a:br>
              <a:rPr lang="vi-VN" dirty="0" smtClean="0"/>
            </a:br>
            <a:endParaRPr lang="en-US" dirty="0"/>
          </a:p>
        </p:txBody>
      </p:sp>
      <p:sp>
        <p:nvSpPr>
          <p:cNvPr id="5" name="Text Placeholder 4"/>
          <p:cNvSpPr>
            <a:spLocks noGrp="1"/>
          </p:cNvSpPr>
          <p:nvPr>
            <p:ph type="body" sz="quarter" idx="3"/>
          </p:nvPr>
        </p:nvSpPr>
        <p:spPr>
          <a:xfrm>
            <a:off x="4572001" y="857232"/>
            <a:ext cx="4114800" cy="714380"/>
          </a:xfrm>
        </p:spPr>
        <p:txBody>
          <a:bodyPr>
            <a:normAutofit fontScale="32500" lnSpcReduction="20000"/>
          </a:bodyPr>
          <a:lstStyle/>
          <a:p>
            <a:r>
              <a:rPr lang="sr-Latn-RS" sz="2000" dirty="0" smtClean="0"/>
              <a:t>         </a:t>
            </a:r>
          </a:p>
          <a:p>
            <a:r>
              <a:rPr lang="sr-Latn-RS" sz="7400" dirty="0" smtClean="0"/>
              <a:t>        </a:t>
            </a:r>
            <a:r>
              <a:rPr lang="vi-VN" sz="7400" dirty="0" smtClean="0"/>
              <a:t>Klinički kriterijumi </a:t>
            </a:r>
            <a:endParaRPr lang="en-US" sz="7400" dirty="0" smtClean="0"/>
          </a:p>
          <a:p>
            <a:endParaRPr lang="en-US" dirty="0"/>
          </a:p>
        </p:txBody>
      </p:sp>
      <p:sp>
        <p:nvSpPr>
          <p:cNvPr id="6" name="Content Placeholder 5"/>
          <p:cNvSpPr>
            <a:spLocks noGrp="1"/>
          </p:cNvSpPr>
          <p:nvPr>
            <p:ph sz="quarter" idx="4"/>
          </p:nvPr>
        </p:nvSpPr>
        <p:spPr>
          <a:xfrm>
            <a:off x="4645025" y="1428737"/>
            <a:ext cx="4041775" cy="1928825"/>
          </a:xfrm>
          <a:solidFill>
            <a:schemeClr val="accent6">
              <a:lumMod val="20000"/>
              <a:lumOff val="80000"/>
            </a:schemeClr>
          </a:solidFill>
        </p:spPr>
        <p:txBody>
          <a:bodyPr>
            <a:normAutofit/>
          </a:bodyPr>
          <a:lstStyle/>
          <a:p>
            <a:r>
              <a:rPr lang="vi-VN" b="1" dirty="0" smtClean="0">
                <a:solidFill>
                  <a:srgbClr val="FF0000"/>
                </a:solidFill>
              </a:rPr>
              <a:t>2 glavna kriterijuma;</a:t>
            </a:r>
            <a:endParaRPr lang="sr-Latn-RS" b="1" dirty="0" smtClean="0">
              <a:solidFill>
                <a:srgbClr val="FF0000"/>
              </a:solidFill>
            </a:endParaRPr>
          </a:p>
          <a:p>
            <a:r>
              <a:rPr lang="vi-VN" b="1" dirty="0" smtClean="0">
                <a:solidFill>
                  <a:srgbClr val="002060"/>
                </a:solidFill>
              </a:rPr>
              <a:t>ili </a:t>
            </a:r>
            <a:r>
              <a:rPr lang="sr-Latn-RS" b="1" dirty="0" smtClean="0">
                <a:solidFill>
                  <a:srgbClr val="002060"/>
                </a:solidFill>
              </a:rPr>
              <a:t> </a:t>
            </a:r>
            <a:r>
              <a:rPr lang="vi-VN" b="1" dirty="0" smtClean="0">
                <a:solidFill>
                  <a:srgbClr val="002060"/>
                </a:solidFill>
              </a:rPr>
              <a:t>1 glavni kriterijum i 3 manja kriterijuma; </a:t>
            </a:r>
            <a:endParaRPr lang="sr-Latn-RS" b="1" dirty="0" smtClean="0">
              <a:solidFill>
                <a:srgbClr val="002060"/>
              </a:solidFill>
            </a:endParaRPr>
          </a:p>
          <a:p>
            <a:r>
              <a:rPr lang="vi-VN" b="1" dirty="0" smtClean="0">
                <a:solidFill>
                  <a:srgbClr val="002060"/>
                </a:solidFill>
              </a:rPr>
              <a:t>Ili  5 manjih kriterijuma </a:t>
            </a:r>
            <a:endParaRPr lang="sr-Latn-RS" b="1" dirty="0" smtClean="0">
              <a:solidFill>
                <a:srgbClr val="002060"/>
              </a:solidFill>
            </a:endParaRPr>
          </a:p>
        </p:txBody>
      </p:sp>
      <p:sp>
        <p:nvSpPr>
          <p:cNvPr id="7" name="TextBox 6"/>
          <p:cNvSpPr txBox="1"/>
          <p:nvPr/>
        </p:nvSpPr>
        <p:spPr>
          <a:xfrm>
            <a:off x="1" y="5214950"/>
            <a:ext cx="9143999" cy="1508105"/>
          </a:xfrm>
          <a:prstGeom prst="rect">
            <a:avLst/>
          </a:prstGeom>
          <a:solidFill>
            <a:schemeClr val="accent5">
              <a:lumMod val="60000"/>
              <a:lumOff val="40000"/>
            </a:schemeClr>
          </a:solidFill>
        </p:spPr>
        <p:txBody>
          <a:bodyPr wrap="square" rtlCol="0">
            <a:spAutoFit/>
          </a:bodyPr>
          <a:lstStyle/>
          <a:p>
            <a:pPr marL="342900" lvl="0" indent="-342900">
              <a:spcBef>
                <a:spcPct val="20000"/>
              </a:spcBef>
              <a:buFont typeface="Arial" pitchFamily="34" charset="0"/>
              <a:buChar char="•"/>
            </a:pPr>
            <a:r>
              <a:rPr lang="vi-VN" sz="2000" b="1" dirty="0" smtClean="0">
                <a:solidFill>
                  <a:srgbClr val="002060"/>
                </a:solidFill>
              </a:rPr>
              <a:t>ODB</a:t>
            </a:r>
            <a:r>
              <a:rPr lang="sr-Latn-RS" sz="2000" b="1" dirty="0" smtClean="0">
                <a:solidFill>
                  <a:srgbClr val="002060"/>
                </a:solidFill>
              </a:rPr>
              <a:t>AČENA DG </a:t>
            </a:r>
            <a:r>
              <a:rPr lang="vi-VN" sz="2000" b="1" dirty="0" smtClean="0">
                <a:solidFill>
                  <a:srgbClr val="002060"/>
                </a:solidFill>
              </a:rPr>
              <a:t> IE </a:t>
            </a:r>
            <a:r>
              <a:rPr lang="vi-VN" sz="2000" b="1" dirty="0" smtClean="0">
                <a:solidFill>
                  <a:srgbClr val="FF0000"/>
                </a:solidFill>
              </a:rPr>
              <a:t>• </a:t>
            </a:r>
            <a:r>
              <a:rPr lang="sr-Latn-RS" sz="2000" b="1" dirty="0" smtClean="0">
                <a:solidFill>
                  <a:srgbClr val="FF0000"/>
                </a:solidFill>
              </a:rPr>
              <a:t>JASNA</a:t>
            </a:r>
            <a:r>
              <a:rPr lang="vi-VN" sz="2000" b="1" dirty="0" smtClean="0">
                <a:solidFill>
                  <a:srgbClr val="FF0000"/>
                </a:solidFill>
              </a:rPr>
              <a:t> ALTERNATIVNA DIJAGNOZA; ILI </a:t>
            </a:r>
            <a:endParaRPr lang="sr-Latn-RS" sz="2000" b="1" dirty="0" smtClean="0">
              <a:solidFill>
                <a:srgbClr val="FF0000"/>
              </a:solidFill>
            </a:endParaRPr>
          </a:p>
          <a:p>
            <a:pPr marL="342900" lvl="0" indent="-342900">
              <a:spcBef>
                <a:spcPct val="20000"/>
              </a:spcBef>
              <a:buFont typeface="Arial" pitchFamily="34" charset="0"/>
              <a:buChar char="•"/>
            </a:pPr>
            <a:r>
              <a:rPr lang="sr-Latn-RS" sz="2000" b="1" dirty="0" smtClean="0">
                <a:solidFill>
                  <a:srgbClr val="7030A0"/>
                </a:solidFill>
              </a:rPr>
              <a:t>Prestanak </a:t>
            </a:r>
            <a:r>
              <a:rPr lang="vi-VN" sz="2000" b="1" dirty="0" smtClean="0">
                <a:solidFill>
                  <a:srgbClr val="7030A0"/>
                </a:solidFill>
              </a:rPr>
              <a:t>simptoma koji sugerišu IE uz </a:t>
            </a:r>
            <a:r>
              <a:rPr lang="sr-Latn-RS" sz="2000" b="1" dirty="0" smtClean="0">
                <a:solidFill>
                  <a:srgbClr val="7030A0"/>
                </a:solidFill>
              </a:rPr>
              <a:t>AB Th </a:t>
            </a:r>
            <a:r>
              <a:rPr lang="vi-VN" sz="2000" b="1" dirty="0" smtClean="0">
                <a:solidFill>
                  <a:srgbClr val="7030A0"/>
                </a:solidFill>
              </a:rPr>
              <a:t> za ≤4 dana; ili  </a:t>
            </a:r>
            <a:endParaRPr lang="sr-Latn-RS" sz="2000" b="1" dirty="0" smtClean="0">
              <a:solidFill>
                <a:srgbClr val="7030A0"/>
              </a:solidFill>
            </a:endParaRPr>
          </a:p>
          <a:p>
            <a:pPr marL="342900" lvl="0" indent="-342900">
              <a:spcBef>
                <a:spcPct val="20000"/>
              </a:spcBef>
              <a:buFont typeface="Arial" pitchFamily="34" charset="0"/>
              <a:buChar char="•"/>
            </a:pPr>
            <a:r>
              <a:rPr lang="vi-VN" sz="2000" b="1" dirty="0" smtClean="0">
                <a:solidFill>
                  <a:prstClr val="black"/>
                </a:solidFill>
              </a:rPr>
              <a:t>Nema patoloških dokaza o IE na operaciji ili obdukciji; </a:t>
            </a:r>
            <a:r>
              <a:rPr lang="sr-Latn-RS" sz="2000" b="1" dirty="0" smtClean="0">
                <a:solidFill>
                  <a:prstClr val="black"/>
                </a:solidFill>
              </a:rPr>
              <a:t> </a:t>
            </a:r>
            <a:r>
              <a:rPr lang="vi-VN" sz="2000" b="1" dirty="0" smtClean="0">
                <a:solidFill>
                  <a:prstClr val="black"/>
                </a:solidFill>
              </a:rPr>
              <a:t>ili  </a:t>
            </a:r>
            <a:endParaRPr lang="sr-Latn-RS" sz="2000" b="1" dirty="0" smtClean="0">
              <a:solidFill>
                <a:prstClr val="black"/>
              </a:solidFill>
            </a:endParaRPr>
          </a:p>
          <a:p>
            <a:pPr marL="342900" lvl="0" indent="-342900">
              <a:spcBef>
                <a:spcPct val="20000"/>
              </a:spcBef>
              <a:buFont typeface="Arial" pitchFamily="34" charset="0"/>
              <a:buChar char="•"/>
            </a:pPr>
            <a:r>
              <a:rPr lang="vi-VN" sz="2000" b="1" dirty="0" smtClean="0">
                <a:solidFill>
                  <a:srgbClr val="FF0000"/>
                </a:solidFill>
              </a:rPr>
              <a:t>Ne ispunjava kriterijume za mogući IE, kao gore</a:t>
            </a:r>
            <a:endParaRPr lang="en-US" sz="2000" b="1" dirty="0">
              <a:solidFill>
                <a:srgbClr val="FF0000"/>
              </a:solidFill>
            </a:endParaRPr>
          </a:p>
        </p:txBody>
      </p:sp>
      <p:sp>
        <p:nvSpPr>
          <p:cNvPr id="8" name="TextBox 7"/>
          <p:cNvSpPr txBox="1"/>
          <p:nvPr/>
        </p:nvSpPr>
        <p:spPr>
          <a:xfrm>
            <a:off x="4572000" y="3571876"/>
            <a:ext cx="4429156" cy="1569660"/>
          </a:xfrm>
          <a:prstGeom prst="rect">
            <a:avLst/>
          </a:prstGeom>
          <a:solidFill>
            <a:schemeClr val="accent4">
              <a:lumMod val="40000"/>
              <a:lumOff val="60000"/>
            </a:schemeClr>
          </a:solidFill>
        </p:spPr>
        <p:txBody>
          <a:bodyPr wrap="square" rtlCol="0">
            <a:spAutoFit/>
          </a:bodyPr>
          <a:lstStyle/>
          <a:p>
            <a:r>
              <a:rPr lang="vi-VN" sz="2400" b="1" dirty="0" smtClean="0">
                <a:solidFill>
                  <a:srgbClr val="7030A0"/>
                </a:solidFill>
              </a:rPr>
              <a:t>Moguć</a:t>
            </a:r>
            <a:r>
              <a:rPr lang="sr-Latn-RS" sz="2400" b="1" dirty="0" smtClean="0">
                <a:solidFill>
                  <a:srgbClr val="7030A0"/>
                </a:solidFill>
              </a:rPr>
              <a:t>a Dg </a:t>
            </a:r>
            <a:r>
              <a:rPr lang="vi-VN" sz="2400" b="1" dirty="0" smtClean="0">
                <a:solidFill>
                  <a:srgbClr val="7030A0"/>
                </a:solidFill>
              </a:rPr>
              <a:t> IE  </a:t>
            </a:r>
            <a:endParaRPr lang="sr-Latn-RS" sz="2400" b="1" dirty="0" smtClean="0">
              <a:solidFill>
                <a:srgbClr val="7030A0"/>
              </a:solidFill>
            </a:endParaRPr>
          </a:p>
          <a:p>
            <a:r>
              <a:rPr lang="vi-VN" sz="2400" dirty="0" smtClean="0">
                <a:solidFill>
                  <a:srgbClr val="FF0000"/>
                </a:solidFill>
              </a:rPr>
              <a:t>1 glavni kriterijum i 1 manji kriterijum; </a:t>
            </a:r>
            <a:endParaRPr lang="sr-Latn-RS" sz="2400" dirty="0" smtClean="0">
              <a:solidFill>
                <a:srgbClr val="FF0000"/>
              </a:solidFill>
            </a:endParaRPr>
          </a:p>
          <a:p>
            <a:r>
              <a:rPr lang="vi-VN" sz="2400" dirty="0" smtClean="0"/>
              <a:t>Ili  3 manja kriterijuma</a:t>
            </a:r>
            <a:endParaRPr lang="en-US" dirty="0"/>
          </a:p>
        </p:txBody>
      </p:sp>
      <p:sp>
        <p:nvSpPr>
          <p:cNvPr id="9" name="Right Arrow 8"/>
          <p:cNvSpPr/>
          <p:nvPr/>
        </p:nvSpPr>
        <p:spPr>
          <a:xfrm rot="8448040">
            <a:off x="2221657" y="695180"/>
            <a:ext cx="716342" cy="277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996082">
            <a:off x="6283982" y="709775"/>
            <a:ext cx="667289" cy="255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E:\infektivni endokarditis  vodic esc 2015 tmd 2020\slučajevi\my-duckes-criteria-2  XY DUKE KRIT.png"/>
          <p:cNvPicPr>
            <a:picLocks noGrp="1" noChangeAspect="1" noChangeArrowheads="1"/>
          </p:cNvPicPr>
          <p:nvPr>
            <p:ph idx="1"/>
          </p:nvPr>
        </p:nvPicPr>
        <p:blipFill>
          <a:blip r:embed="rId2"/>
          <a:srcRect/>
          <a:stretch>
            <a:fillRect/>
          </a:stretch>
        </p:blipFill>
        <p:spPr bwMode="auto">
          <a:xfrm>
            <a:off x="-14128" y="0"/>
            <a:ext cx="9158128"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sr-Latn-RS" sz="4000" b="1" dirty="0" smtClean="0">
                <a:solidFill>
                  <a:srgbClr val="FF0000"/>
                </a:solidFill>
              </a:rPr>
              <a:t>ANTIBIOTSKA PROFILAKSA INFEKTIVNOG ENDOKARDITA </a:t>
            </a:r>
            <a:endParaRPr lang="en-US" sz="4000" b="1" dirty="0">
              <a:solidFill>
                <a:srgbClr val="FF0000"/>
              </a:solidFill>
            </a:endParaRPr>
          </a:p>
        </p:txBody>
      </p:sp>
      <p:pic>
        <p:nvPicPr>
          <p:cNvPr id="37890" name="Picture 2" descr="Imate li bolesno srce, prije posjete stomatologu obavezno pročitajte ovo! |"/>
          <p:cNvPicPr>
            <a:picLocks noChangeAspect="1" noChangeArrowheads="1"/>
          </p:cNvPicPr>
          <p:nvPr/>
        </p:nvPicPr>
        <p:blipFill>
          <a:blip r:embed="rId2"/>
          <a:srcRect/>
          <a:stretch>
            <a:fillRect/>
          </a:stretch>
        </p:blipFill>
        <p:spPr bwMode="auto">
          <a:xfrm>
            <a:off x="5000627" y="4357694"/>
            <a:ext cx="3884439" cy="2071702"/>
          </a:xfrm>
          <a:prstGeom prst="rect">
            <a:avLst/>
          </a:prstGeom>
          <a:noFill/>
        </p:spPr>
      </p:pic>
      <p:pic>
        <p:nvPicPr>
          <p:cNvPr id="37892" name="Picture 4" descr="Imate li bolesno srce prije posjeta stomatologu obavezno pročitajte ovo! -  Ordinacija.hr"/>
          <p:cNvPicPr>
            <a:picLocks noChangeAspect="1" noChangeArrowheads="1"/>
          </p:cNvPicPr>
          <p:nvPr/>
        </p:nvPicPr>
        <p:blipFill>
          <a:blip r:embed="rId3"/>
          <a:srcRect/>
          <a:stretch>
            <a:fillRect/>
          </a:stretch>
        </p:blipFill>
        <p:spPr bwMode="auto">
          <a:xfrm>
            <a:off x="5035762" y="500042"/>
            <a:ext cx="3649972" cy="24288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002060"/>
                </a:solidFill>
              </a:rPr>
              <a:t>ANTIBIOTSKA PROFILAKSA I TERAPIJA BAKTERIJSKOG INFEKTIVNOG ENDOKARDITISA-NEDOUMICE I KONTRAVERZE JOŠ POSTOJE</a:t>
            </a:r>
            <a:endParaRPr lang="en-US" sz="2800" dirty="0"/>
          </a:p>
        </p:txBody>
      </p:sp>
      <p:sp>
        <p:nvSpPr>
          <p:cNvPr id="3" name="Content Placeholder 2"/>
          <p:cNvSpPr>
            <a:spLocks noGrp="1"/>
          </p:cNvSpPr>
          <p:nvPr>
            <p:ph idx="1"/>
          </p:nvPr>
        </p:nvSpPr>
        <p:spPr>
          <a:solidFill>
            <a:srgbClr val="FFFF99"/>
          </a:solidFill>
        </p:spPr>
        <p:txBody>
          <a:bodyPr>
            <a:normAutofit/>
          </a:bodyPr>
          <a:lstStyle/>
          <a:p>
            <a:r>
              <a:rPr lang="en-US" sz="4000" b="1" dirty="0" err="1" smtClean="0">
                <a:solidFill>
                  <a:srgbClr val="002060"/>
                </a:solidFill>
              </a:rPr>
              <a:t>Infektivni</a:t>
            </a:r>
            <a:r>
              <a:rPr lang="en-US" sz="4000" b="1" dirty="0" smtClean="0">
                <a:solidFill>
                  <a:srgbClr val="002060"/>
                </a:solidFill>
              </a:rPr>
              <a:t> </a:t>
            </a:r>
            <a:r>
              <a:rPr lang="en-US" sz="4000" b="1" dirty="0" err="1" smtClean="0">
                <a:solidFill>
                  <a:srgbClr val="002060"/>
                </a:solidFill>
              </a:rPr>
              <a:t>endokar</a:t>
            </a:r>
            <a:r>
              <a:rPr lang="sr-Latn-RS" sz="4000" b="1" dirty="0" smtClean="0">
                <a:solidFill>
                  <a:srgbClr val="002060"/>
                </a:solidFill>
              </a:rPr>
              <a:t>d</a:t>
            </a:r>
            <a:r>
              <a:rPr lang="en-US" sz="4000" b="1" dirty="0" err="1" smtClean="0">
                <a:solidFill>
                  <a:srgbClr val="002060"/>
                </a:solidFill>
              </a:rPr>
              <a:t>itis</a:t>
            </a:r>
            <a:r>
              <a:rPr lang="en-US" sz="4000" b="1" dirty="0" smtClean="0">
                <a:solidFill>
                  <a:srgbClr val="002060"/>
                </a:solidFill>
              </a:rPr>
              <a:t> je </a:t>
            </a:r>
            <a:r>
              <a:rPr lang="en-US" sz="4000" b="1" dirty="0" err="1" smtClean="0">
                <a:solidFill>
                  <a:srgbClr val="002060"/>
                </a:solidFill>
              </a:rPr>
              <a:t>teška</a:t>
            </a:r>
            <a:r>
              <a:rPr lang="en-US" sz="4000" b="1" dirty="0" smtClean="0">
                <a:solidFill>
                  <a:srgbClr val="002060"/>
                </a:solidFill>
              </a:rPr>
              <a:t>  forma  </a:t>
            </a:r>
            <a:r>
              <a:rPr lang="sr-Latn-RS" sz="4000" b="1" dirty="0" smtClean="0">
                <a:solidFill>
                  <a:srgbClr val="002060"/>
                </a:solidFill>
              </a:rPr>
              <a:t>bakterijskog </a:t>
            </a:r>
            <a:r>
              <a:rPr lang="en-US" sz="4000" b="1" dirty="0" err="1" smtClean="0">
                <a:solidFill>
                  <a:srgbClr val="002060"/>
                </a:solidFill>
              </a:rPr>
              <a:t>zapaljenja</a:t>
            </a:r>
            <a:r>
              <a:rPr lang="en-US" sz="4000" b="1" dirty="0" smtClean="0">
                <a:solidFill>
                  <a:srgbClr val="002060"/>
                </a:solidFill>
              </a:rPr>
              <a:t> </a:t>
            </a:r>
            <a:r>
              <a:rPr lang="en-US" sz="4000" b="1" dirty="0" err="1" smtClean="0">
                <a:solidFill>
                  <a:srgbClr val="002060"/>
                </a:solidFill>
              </a:rPr>
              <a:t>srčanih</a:t>
            </a:r>
            <a:r>
              <a:rPr lang="en-US" sz="4000" b="1" dirty="0" smtClean="0">
                <a:solidFill>
                  <a:srgbClr val="002060"/>
                </a:solidFill>
              </a:rPr>
              <a:t> </a:t>
            </a:r>
            <a:r>
              <a:rPr lang="en-US" sz="4000" b="1" dirty="0" err="1" smtClean="0">
                <a:solidFill>
                  <a:srgbClr val="002060"/>
                </a:solidFill>
              </a:rPr>
              <a:t>valvula</a:t>
            </a:r>
            <a:r>
              <a:rPr lang="en-US" sz="4000" b="1" dirty="0" smtClean="0">
                <a:solidFill>
                  <a:srgbClr val="002060"/>
                </a:solidFill>
              </a:rPr>
              <a:t>,</a:t>
            </a:r>
            <a:endParaRPr lang="sr-Latn-RS" sz="4000" b="1" dirty="0" smtClean="0">
              <a:solidFill>
                <a:srgbClr val="002060"/>
              </a:solidFill>
            </a:endParaRPr>
          </a:p>
          <a:p>
            <a:r>
              <a:rPr lang="en-US" sz="4000" b="1" dirty="0" err="1" smtClean="0">
                <a:solidFill>
                  <a:srgbClr val="FF0000"/>
                </a:solidFill>
              </a:rPr>
              <a:t>još</a:t>
            </a:r>
            <a:r>
              <a:rPr lang="en-US" sz="4000" b="1" dirty="0" smtClean="0">
                <a:solidFill>
                  <a:srgbClr val="FF0000"/>
                </a:solidFill>
              </a:rPr>
              <a:t> </a:t>
            </a:r>
            <a:r>
              <a:rPr lang="en-US" sz="4000" b="1" dirty="0" err="1" smtClean="0">
                <a:solidFill>
                  <a:srgbClr val="FF0000"/>
                </a:solidFill>
              </a:rPr>
              <a:t>uvek</a:t>
            </a:r>
            <a:r>
              <a:rPr lang="en-US" sz="4000" b="1" dirty="0" smtClean="0">
                <a:solidFill>
                  <a:srgbClr val="FF0000"/>
                </a:solidFill>
              </a:rPr>
              <a:t> </a:t>
            </a:r>
            <a:r>
              <a:rPr lang="en-US" sz="4000" b="1" dirty="0" err="1" smtClean="0">
                <a:solidFill>
                  <a:srgbClr val="FF0000"/>
                </a:solidFill>
              </a:rPr>
              <a:t>udružena</a:t>
            </a:r>
            <a:r>
              <a:rPr lang="en-US" sz="4000" b="1" dirty="0" smtClean="0">
                <a:solidFill>
                  <a:srgbClr val="FF0000"/>
                </a:solidFill>
              </a:rPr>
              <a:t> </a:t>
            </a:r>
            <a:r>
              <a:rPr lang="en-US" sz="4000" b="1" dirty="0" err="1" smtClean="0">
                <a:solidFill>
                  <a:srgbClr val="FF0000"/>
                </a:solidFill>
              </a:rPr>
              <a:t>sa</a:t>
            </a:r>
            <a:r>
              <a:rPr lang="en-US" sz="4000" b="1" dirty="0" smtClean="0">
                <a:solidFill>
                  <a:srgbClr val="FF0000"/>
                </a:solidFill>
              </a:rPr>
              <a:t> </a:t>
            </a:r>
            <a:r>
              <a:rPr lang="en-US" sz="4000" b="1" dirty="0" err="1" smtClean="0">
                <a:solidFill>
                  <a:srgbClr val="FF0000"/>
                </a:solidFill>
              </a:rPr>
              <a:t>neprihvatljivo</a:t>
            </a:r>
            <a:r>
              <a:rPr lang="en-US" sz="4000" b="1" dirty="0" smtClean="0">
                <a:solidFill>
                  <a:srgbClr val="FF0000"/>
                </a:solidFill>
              </a:rPr>
              <a:t> </a:t>
            </a:r>
            <a:r>
              <a:rPr lang="en-US" sz="4000" b="1" dirty="0" err="1" smtClean="0">
                <a:solidFill>
                  <a:srgbClr val="FF0000"/>
                </a:solidFill>
              </a:rPr>
              <a:t>visokim</a:t>
            </a:r>
            <a:r>
              <a:rPr lang="en-US" sz="4000" b="1" dirty="0" smtClean="0">
                <a:solidFill>
                  <a:srgbClr val="FF0000"/>
                </a:solidFill>
              </a:rPr>
              <a:t> </a:t>
            </a:r>
            <a:r>
              <a:rPr lang="en-US" sz="4000" b="1" dirty="0" err="1" smtClean="0">
                <a:solidFill>
                  <a:srgbClr val="FF0000"/>
                </a:solidFill>
              </a:rPr>
              <a:t>mortalitetom</a:t>
            </a:r>
            <a:r>
              <a:rPr lang="en-US" sz="4000" b="1" dirty="0" smtClean="0">
                <a:solidFill>
                  <a:srgbClr val="FF0000"/>
                </a:solidFill>
              </a:rPr>
              <a:t> (10-30%). </a:t>
            </a:r>
            <a:endParaRPr lang="sr-Latn-RS" sz="4000" b="1"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nfektivni endokarditis  vodic esc 2015 tmd 2020\pojedinacni slajdovi Baske za srpski tekst\Picture8 copy.jpg"/>
          <p:cNvPicPr>
            <a:picLocks noChangeAspect="1" noChangeArrowheads="1"/>
          </p:cNvPicPr>
          <p:nvPr/>
        </p:nvPicPr>
        <p:blipFill>
          <a:blip r:embed="rId2" cstate="print"/>
          <a:srcRect/>
          <a:stretch>
            <a:fillRect/>
          </a:stretch>
        </p:blipFill>
        <p:spPr bwMode="auto">
          <a:xfrm>
            <a:off x="-7938" y="188913"/>
            <a:ext cx="9159876" cy="6478587"/>
          </a:xfrm>
          <a:prstGeom prst="rect">
            <a:avLst/>
          </a:prstGeom>
          <a:noFill/>
        </p:spPr>
      </p:pic>
      <p:sp>
        <p:nvSpPr>
          <p:cNvPr id="12289" name="Rectangle 1"/>
          <p:cNvSpPr>
            <a:spLocks noChangeArrowheads="1"/>
          </p:cNvSpPr>
          <p:nvPr/>
        </p:nvSpPr>
        <p:spPr bwMode="auto">
          <a:xfrm>
            <a:off x="428596" y="642918"/>
            <a:ext cx="8215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KARDIOLOŠKA STANJA</a:t>
            </a:r>
            <a:r>
              <a:rPr kumimoji="0" lang="sr-Latn-RS"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PREDISPOZICIJA </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NAJVIŠEG RIZIKA ZA INFEKTIVNI ENDOKARDITIS (IE)</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6"/>
          <p:cNvSpPr/>
          <p:nvPr/>
        </p:nvSpPr>
        <p:spPr>
          <a:xfrm>
            <a:off x="1187624" y="1844824"/>
            <a:ext cx="6984776" cy="369332"/>
          </a:xfrm>
          <a:prstGeom prst="rect">
            <a:avLst/>
          </a:prstGeom>
        </p:spPr>
        <p:txBody>
          <a:bodyPr wrap="square">
            <a:spAutoFit/>
          </a:bodyPr>
          <a:lstStyle/>
          <a:p>
            <a:r>
              <a:rPr lang="en-US" b="1" dirty="0" err="1" smtClean="0"/>
              <a:t>Preporuke</a:t>
            </a:r>
            <a:r>
              <a:rPr lang="en-US" b="1" dirty="0" smtClean="0"/>
              <a:t> </a:t>
            </a:r>
            <a:r>
              <a:rPr lang="en-US" dirty="0" smtClean="0"/>
              <a:t>             					   </a:t>
            </a:r>
            <a:r>
              <a:rPr lang="en-US" dirty="0" err="1" smtClean="0"/>
              <a:t>klasa</a:t>
            </a:r>
            <a:r>
              <a:rPr lang="en-US" dirty="0" smtClean="0"/>
              <a:t>     </a:t>
            </a:r>
            <a:r>
              <a:rPr lang="en-US" dirty="0" err="1" smtClean="0"/>
              <a:t>nivo</a:t>
            </a:r>
            <a:endParaRPr lang="en-US" dirty="0"/>
          </a:p>
        </p:txBody>
      </p:sp>
      <p:sp>
        <p:nvSpPr>
          <p:cNvPr id="9" name="TextBox 8"/>
          <p:cNvSpPr txBox="1"/>
          <p:nvPr/>
        </p:nvSpPr>
        <p:spPr>
          <a:xfrm>
            <a:off x="928662" y="2276872"/>
            <a:ext cx="6286544" cy="3508653"/>
          </a:xfrm>
          <a:prstGeom prst="rect">
            <a:avLst/>
          </a:prstGeom>
          <a:noFill/>
        </p:spPr>
        <p:txBody>
          <a:bodyPr wrap="square" rtlCol="0">
            <a:spAutoFit/>
          </a:bodyPr>
          <a:lstStyle/>
          <a:p>
            <a:pPr marL="342900" indent="-342900">
              <a:buFont typeface="+mj-lt"/>
              <a:buAutoNum type="arabicPeriod"/>
            </a:pPr>
            <a:r>
              <a:rPr lang="en-US" sz="2000" b="1" dirty="0" err="1" smtClean="0"/>
              <a:t>Pacijenti</a:t>
            </a:r>
            <a:r>
              <a:rPr lang="en-US" sz="2000" b="1" dirty="0" smtClean="0"/>
              <a:t> </a:t>
            </a:r>
            <a:r>
              <a:rPr lang="en-US" sz="2000" b="1" dirty="0" err="1" smtClean="0"/>
              <a:t>sa</a:t>
            </a:r>
            <a:r>
              <a:rPr lang="en-US" sz="2000" b="1" dirty="0" smtClean="0"/>
              <a:t> </a:t>
            </a:r>
            <a:r>
              <a:rPr lang="en-US" sz="2000" b="1" dirty="0" err="1" smtClean="0"/>
              <a:t>bilo</a:t>
            </a:r>
            <a:r>
              <a:rPr lang="en-US" sz="2000" b="1" dirty="0" smtClean="0"/>
              <a:t> </a:t>
            </a:r>
            <a:r>
              <a:rPr lang="en-US" sz="2000" b="1" dirty="0" err="1" smtClean="0"/>
              <a:t>kojom</a:t>
            </a:r>
            <a:r>
              <a:rPr lang="en-US" sz="2000" b="1" dirty="0" smtClean="0"/>
              <a:t> </a:t>
            </a:r>
            <a:r>
              <a:rPr lang="en-US" sz="2000" b="1" dirty="0" err="1" smtClean="0"/>
              <a:t>veštačkom</a:t>
            </a:r>
            <a:r>
              <a:rPr lang="en-US" sz="2000" b="1" dirty="0" smtClean="0"/>
              <a:t> </a:t>
            </a:r>
            <a:r>
              <a:rPr lang="en-US" sz="2000" b="1" dirty="0" err="1" smtClean="0"/>
              <a:t>valvulom</a:t>
            </a:r>
            <a:r>
              <a:rPr lang="en-US" sz="1600" b="1" dirty="0" smtClean="0"/>
              <a:t>, </a:t>
            </a:r>
            <a:endParaRPr lang="sr-Latn-RS" sz="1600" b="1" dirty="0" smtClean="0"/>
          </a:p>
          <a:p>
            <a:pPr marL="342900" indent="-342900"/>
            <a:r>
              <a:rPr lang="en-US" sz="1600" b="1" dirty="0" err="1" smtClean="0"/>
              <a:t>uključujući</a:t>
            </a:r>
            <a:r>
              <a:rPr lang="en-US" sz="1600" b="1" dirty="0" smtClean="0"/>
              <a:t> </a:t>
            </a:r>
            <a:r>
              <a:rPr lang="en-US" sz="1600" b="1" dirty="0" err="1" smtClean="0"/>
              <a:t>transkatetersku</a:t>
            </a:r>
            <a:r>
              <a:rPr lang="en-US" sz="1600" b="1" dirty="0" smtClean="0"/>
              <a:t> </a:t>
            </a:r>
            <a:r>
              <a:rPr lang="en-US" sz="1600" b="1" dirty="0" err="1" smtClean="0"/>
              <a:t>valvulu</a:t>
            </a:r>
            <a:r>
              <a:rPr lang="en-US" sz="1600" b="1" dirty="0" smtClean="0"/>
              <a:t> </a:t>
            </a:r>
            <a:r>
              <a:rPr lang="en-US" sz="1600" b="1" dirty="0" err="1" smtClean="0"/>
              <a:t>ili</a:t>
            </a:r>
            <a:r>
              <a:rPr lang="en-US" sz="1600" b="1" dirty="0" smtClean="0"/>
              <a:t> </a:t>
            </a:r>
            <a:r>
              <a:rPr lang="en-US" sz="1600" b="1" dirty="0" err="1" smtClean="0"/>
              <a:t>bilo</a:t>
            </a:r>
            <a:r>
              <a:rPr lang="en-US" sz="1600" b="1" dirty="0" smtClean="0"/>
              <a:t> </a:t>
            </a:r>
            <a:r>
              <a:rPr lang="en-US" sz="1600" b="1" dirty="0" err="1" smtClean="0"/>
              <a:t>koji</a:t>
            </a:r>
            <a:r>
              <a:rPr lang="en-US" sz="1600" b="1" dirty="0" smtClean="0"/>
              <a:t> </a:t>
            </a:r>
            <a:r>
              <a:rPr lang="en-US" sz="1600" b="1" dirty="0" err="1" smtClean="0"/>
              <a:t>veštački</a:t>
            </a:r>
            <a:r>
              <a:rPr lang="en-US" sz="1600" b="1" dirty="0" smtClean="0"/>
              <a:t> </a:t>
            </a:r>
            <a:r>
              <a:rPr lang="en-US" sz="1600" b="1" dirty="0" err="1" smtClean="0"/>
              <a:t>materijal</a:t>
            </a:r>
            <a:r>
              <a:rPr lang="en-US" sz="1600" b="1" dirty="0" smtClean="0"/>
              <a:t> </a:t>
            </a:r>
            <a:r>
              <a:rPr lang="en-US" sz="1600" b="1" dirty="0" err="1" smtClean="0"/>
              <a:t>korišćen</a:t>
            </a:r>
            <a:r>
              <a:rPr lang="en-US" sz="1600" b="1" dirty="0" smtClean="0"/>
              <a:t> </a:t>
            </a:r>
            <a:r>
              <a:rPr lang="en-US" sz="1600" b="1" dirty="0" err="1" smtClean="0"/>
              <a:t>za</a:t>
            </a:r>
            <a:r>
              <a:rPr lang="en-US" sz="1600" b="1" dirty="0" smtClean="0"/>
              <a:t> </a:t>
            </a:r>
            <a:r>
              <a:rPr lang="en-US" sz="1600" b="1" dirty="0" err="1" smtClean="0"/>
              <a:t>rekonstrukciju</a:t>
            </a:r>
            <a:r>
              <a:rPr lang="en-US" sz="1600" b="1" dirty="0" smtClean="0"/>
              <a:t> </a:t>
            </a:r>
            <a:r>
              <a:rPr lang="en-US" sz="1600" b="1" dirty="0" err="1" smtClean="0"/>
              <a:t>srčanih</a:t>
            </a:r>
            <a:r>
              <a:rPr lang="en-US" sz="1600" b="1" dirty="0" smtClean="0"/>
              <a:t> </a:t>
            </a:r>
            <a:r>
              <a:rPr lang="en-US" sz="1600" b="1" dirty="0" err="1" smtClean="0"/>
              <a:t>zalistaka</a:t>
            </a:r>
            <a:endParaRPr lang="en-US" sz="1600" b="1" dirty="0" smtClean="0"/>
          </a:p>
          <a:p>
            <a:pPr marL="342900" indent="-342900"/>
            <a:r>
              <a:rPr lang="sr-Latn-RS" sz="2000" b="1" dirty="0" smtClean="0">
                <a:solidFill>
                  <a:srgbClr val="FF0000"/>
                </a:solidFill>
              </a:rPr>
              <a:t>2. </a:t>
            </a:r>
            <a:r>
              <a:rPr lang="en-US" sz="2000" b="1" dirty="0" err="1" smtClean="0">
                <a:solidFill>
                  <a:srgbClr val="FF0000"/>
                </a:solidFill>
              </a:rPr>
              <a:t>Pacijenti</a:t>
            </a:r>
            <a:r>
              <a:rPr lang="en-US" sz="2000" b="1" dirty="0" smtClean="0">
                <a:solidFill>
                  <a:srgbClr val="FF0000"/>
                </a:solidFill>
              </a:rPr>
              <a:t> </a:t>
            </a:r>
            <a:r>
              <a:rPr lang="en-US" sz="2000" b="1" dirty="0" err="1" smtClean="0">
                <a:solidFill>
                  <a:srgbClr val="FF0000"/>
                </a:solidFill>
              </a:rPr>
              <a:t>sa</a:t>
            </a:r>
            <a:r>
              <a:rPr lang="en-US" sz="2000" b="1" dirty="0" smtClean="0">
                <a:solidFill>
                  <a:srgbClr val="FF0000"/>
                </a:solidFill>
              </a:rPr>
              <a:t> </a:t>
            </a:r>
            <a:r>
              <a:rPr lang="en-US" sz="2000" b="1" dirty="0" err="1" smtClean="0">
                <a:solidFill>
                  <a:srgbClr val="FF0000"/>
                </a:solidFill>
              </a:rPr>
              <a:t>prethodnim</a:t>
            </a:r>
            <a:r>
              <a:rPr lang="en-US" sz="2000" b="1" dirty="0" smtClean="0">
                <a:solidFill>
                  <a:srgbClr val="FF0000"/>
                </a:solidFill>
              </a:rPr>
              <a:t> </a:t>
            </a:r>
            <a:r>
              <a:rPr lang="sr-Latn-RS" sz="2000" b="1" dirty="0" smtClean="0">
                <a:solidFill>
                  <a:srgbClr val="FF0000"/>
                </a:solidFill>
              </a:rPr>
              <a:t>IE</a:t>
            </a:r>
            <a:endParaRPr lang="en-US" sz="2000" b="1" dirty="0" smtClean="0">
              <a:solidFill>
                <a:srgbClr val="FF0000"/>
              </a:solidFill>
            </a:endParaRPr>
          </a:p>
          <a:p>
            <a:pPr marL="342900" indent="-342900"/>
            <a:r>
              <a:rPr lang="sr-Latn-RS" sz="2000" b="1" dirty="0" smtClean="0">
                <a:solidFill>
                  <a:srgbClr val="002060"/>
                </a:solidFill>
              </a:rPr>
              <a:t>3.</a:t>
            </a:r>
            <a:r>
              <a:rPr lang="en-US" sz="2000" b="1" dirty="0" err="1" smtClean="0">
                <a:solidFill>
                  <a:srgbClr val="002060"/>
                </a:solidFill>
              </a:rPr>
              <a:t>Pacijeni</a:t>
            </a:r>
            <a:r>
              <a:rPr lang="en-US" sz="2000" b="1" dirty="0" smtClean="0">
                <a:solidFill>
                  <a:srgbClr val="002060"/>
                </a:solidFill>
              </a:rPr>
              <a:t> </a:t>
            </a:r>
            <a:r>
              <a:rPr lang="en-US" sz="2000" b="1" dirty="0" err="1" smtClean="0">
                <a:solidFill>
                  <a:srgbClr val="002060"/>
                </a:solidFill>
              </a:rPr>
              <a:t>sa</a:t>
            </a:r>
            <a:r>
              <a:rPr lang="en-US" sz="2000" b="1" dirty="0" smtClean="0">
                <a:solidFill>
                  <a:srgbClr val="002060"/>
                </a:solidFill>
              </a:rPr>
              <a:t> </a:t>
            </a:r>
            <a:r>
              <a:rPr lang="en-US" sz="2000" b="1" dirty="0" err="1" smtClean="0">
                <a:solidFill>
                  <a:srgbClr val="002060"/>
                </a:solidFill>
              </a:rPr>
              <a:t>kongenitalnim</a:t>
            </a:r>
            <a:r>
              <a:rPr lang="en-US" sz="2000" b="1" dirty="0" smtClean="0">
                <a:solidFill>
                  <a:srgbClr val="002060"/>
                </a:solidFill>
              </a:rPr>
              <a:t> </a:t>
            </a:r>
            <a:r>
              <a:rPr lang="en-US" sz="2000" b="1" dirty="0" err="1" smtClean="0">
                <a:solidFill>
                  <a:srgbClr val="002060"/>
                </a:solidFill>
              </a:rPr>
              <a:t>srčanim</a:t>
            </a:r>
            <a:r>
              <a:rPr lang="en-US" sz="2000" b="1" dirty="0" smtClean="0">
                <a:solidFill>
                  <a:srgbClr val="002060"/>
                </a:solidFill>
              </a:rPr>
              <a:t> </a:t>
            </a:r>
            <a:r>
              <a:rPr lang="en-US" sz="2000" b="1" dirty="0" err="1" smtClean="0">
                <a:solidFill>
                  <a:srgbClr val="002060"/>
                </a:solidFill>
              </a:rPr>
              <a:t>manama</a:t>
            </a:r>
            <a:endParaRPr lang="en-US" sz="2000" b="1" dirty="0" smtClean="0">
              <a:solidFill>
                <a:srgbClr val="002060"/>
              </a:solidFill>
            </a:endParaRPr>
          </a:p>
          <a:p>
            <a:pPr marL="800100" lvl="1" indent="-342900">
              <a:buFont typeface="+mj-lt"/>
              <a:buAutoNum type="alphaLcParenR"/>
            </a:pPr>
            <a:r>
              <a:rPr lang="en-US" sz="1600" b="1" dirty="0" err="1" smtClean="0"/>
              <a:t>bilo</a:t>
            </a:r>
            <a:r>
              <a:rPr lang="en-US" sz="1600" b="1" dirty="0" smtClean="0"/>
              <a:t> </a:t>
            </a:r>
            <a:r>
              <a:rPr lang="en-US" sz="1600" b="1" dirty="0" err="1" smtClean="0"/>
              <a:t>koja</a:t>
            </a:r>
            <a:r>
              <a:rPr lang="en-US" sz="1600" b="1" dirty="0" smtClean="0"/>
              <a:t> </a:t>
            </a:r>
            <a:r>
              <a:rPr lang="en-US" sz="1600" b="1" dirty="0" err="1" smtClean="0"/>
              <a:t>cijanogena</a:t>
            </a:r>
            <a:r>
              <a:rPr lang="en-US" sz="1600" b="1" dirty="0" smtClean="0"/>
              <a:t> </a:t>
            </a:r>
            <a:r>
              <a:rPr lang="en-US" sz="1600" b="1" dirty="0" err="1" smtClean="0"/>
              <a:t>kongenitalna</a:t>
            </a:r>
            <a:r>
              <a:rPr lang="en-US" sz="1600" b="1" dirty="0" smtClean="0"/>
              <a:t> </a:t>
            </a:r>
            <a:r>
              <a:rPr lang="en-US" sz="1600" b="1" dirty="0" err="1" smtClean="0"/>
              <a:t>srčana</a:t>
            </a:r>
            <a:r>
              <a:rPr lang="en-US" sz="1600" b="1" dirty="0" smtClean="0"/>
              <a:t> </a:t>
            </a:r>
            <a:r>
              <a:rPr lang="en-US" sz="1600" b="1" dirty="0" err="1" smtClean="0"/>
              <a:t>mana</a:t>
            </a:r>
            <a:endParaRPr lang="en-US" sz="1600" b="1" dirty="0" smtClean="0"/>
          </a:p>
          <a:p>
            <a:pPr marL="800100" lvl="1" indent="-342900">
              <a:buFont typeface="+mj-lt"/>
              <a:buAutoNum type="alphaLcParenR"/>
            </a:pPr>
            <a:r>
              <a:rPr lang="en-US" sz="1600" b="1" dirty="0" err="1" smtClean="0">
                <a:solidFill>
                  <a:srgbClr val="FF0000"/>
                </a:solidFill>
              </a:rPr>
              <a:t>svaki</a:t>
            </a:r>
            <a:r>
              <a:rPr lang="en-US" sz="1600" b="1" dirty="0" smtClean="0">
                <a:solidFill>
                  <a:srgbClr val="FF0000"/>
                </a:solidFill>
              </a:rPr>
              <a:t> tip </a:t>
            </a:r>
            <a:r>
              <a:rPr lang="en-US" sz="1600" b="1" dirty="0" err="1" smtClean="0">
                <a:solidFill>
                  <a:srgbClr val="FF0000"/>
                </a:solidFill>
              </a:rPr>
              <a:t>kongenitalne</a:t>
            </a:r>
            <a:r>
              <a:rPr lang="en-US" sz="1600" b="1" dirty="0" smtClean="0">
                <a:solidFill>
                  <a:srgbClr val="FF0000"/>
                </a:solidFill>
              </a:rPr>
              <a:t> </a:t>
            </a:r>
            <a:r>
              <a:rPr lang="en-US" sz="1600" b="1" dirty="0" err="1" smtClean="0">
                <a:solidFill>
                  <a:srgbClr val="FF0000"/>
                </a:solidFill>
              </a:rPr>
              <a:t>bolesti</a:t>
            </a:r>
            <a:r>
              <a:rPr lang="en-US" sz="1600" b="1" dirty="0" smtClean="0">
                <a:solidFill>
                  <a:srgbClr val="FF0000"/>
                </a:solidFill>
              </a:rPr>
              <a:t> </a:t>
            </a:r>
            <a:r>
              <a:rPr lang="en-US" sz="1600" b="1" dirty="0" err="1" smtClean="0">
                <a:solidFill>
                  <a:srgbClr val="FF0000"/>
                </a:solidFill>
              </a:rPr>
              <a:t>srca</a:t>
            </a:r>
            <a:r>
              <a:rPr lang="en-US" sz="1600" b="1" dirty="0" smtClean="0">
                <a:solidFill>
                  <a:srgbClr val="FF0000"/>
                </a:solidFill>
              </a:rPr>
              <a:t> </a:t>
            </a:r>
            <a:r>
              <a:rPr lang="en-US" sz="1600" b="1" dirty="0" err="1" smtClean="0">
                <a:solidFill>
                  <a:srgbClr val="FF0000"/>
                </a:solidFill>
              </a:rPr>
              <a:t>rekonstruisan</a:t>
            </a:r>
            <a:r>
              <a:rPr lang="en-US" sz="1600" b="1" dirty="0" smtClean="0">
                <a:solidFill>
                  <a:srgbClr val="FF0000"/>
                </a:solidFill>
              </a:rPr>
              <a:t> </a:t>
            </a:r>
            <a:r>
              <a:rPr lang="en-US" sz="1600" b="1" dirty="0" err="1" smtClean="0">
                <a:solidFill>
                  <a:srgbClr val="FF0000"/>
                </a:solidFill>
              </a:rPr>
              <a:t>sa</a:t>
            </a:r>
            <a:r>
              <a:rPr lang="en-US" sz="1600" b="1" dirty="0" smtClean="0">
                <a:solidFill>
                  <a:srgbClr val="FF0000"/>
                </a:solidFill>
              </a:rPr>
              <a:t> </a:t>
            </a:r>
            <a:endParaRPr lang="sr-Latn-RS" sz="1600" b="1" dirty="0" smtClean="0">
              <a:solidFill>
                <a:srgbClr val="FF0000"/>
              </a:solidFill>
            </a:endParaRPr>
          </a:p>
          <a:p>
            <a:pPr marL="800100" lvl="1" indent="-342900"/>
            <a:r>
              <a:rPr lang="en-US" sz="1600" b="1" dirty="0" err="1" smtClean="0">
                <a:solidFill>
                  <a:srgbClr val="FF0000"/>
                </a:solidFill>
              </a:rPr>
              <a:t>veštačkim</a:t>
            </a:r>
            <a:r>
              <a:rPr lang="en-US" sz="1600" b="1" dirty="0" smtClean="0">
                <a:solidFill>
                  <a:srgbClr val="FF0000"/>
                </a:solidFill>
              </a:rPr>
              <a:t> </a:t>
            </a:r>
            <a:r>
              <a:rPr lang="en-US" sz="1600" b="1" dirty="0" err="1" smtClean="0">
                <a:solidFill>
                  <a:srgbClr val="FF0000"/>
                </a:solidFill>
              </a:rPr>
              <a:t>materijalom</a:t>
            </a:r>
            <a:r>
              <a:rPr lang="sr-Latn-RS" sz="1600" b="1" dirty="0" smtClean="0">
                <a:solidFill>
                  <a:srgbClr val="FF0000"/>
                </a:solidFill>
              </a:rPr>
              <a:t>,</a:t>
            </a:r>
            <a:r>
              <a:rPr lang="en-US" sz="1600" b="1" dirty="0" smtClean="0">
                <a:solidFill>
                  <a:srgbClr val="FF0000"/>
                </a:solidFill>
              </a:rPr>
              <a:t> </a:t>
            </a:r>
            <a:r>
              <a:rPr lang="en-US" sz="1600" b="1" dirty="0" err="1" smtClean="0">
                <a:solidFill>
                  <a:srgbClr val="FF0000"/>
                </a:solidFill>
              </a:rPr>
              <a:t>implantiran</a:t>
            </a:r>
            <a:r>
              <a:rPr lang="en-US" sz="1600" b="1" dirty="0" smtClean="0">
                <a:solidFill>
                  <a:srgbClr val="FF0000"/>
                </a:solidFill>
              </a:rPr>
              <a:t> </a:t>
            </a:r>
            <a:r>
              <a:rPr lang="en-US" sz="1600" b="1" dirty="0" err="1" smtClean="0">
                <a:solidFill>
                  <a:srgbClr val="FF0000"/>
                </a:solidFill>
              </a:rPr>
              <a:t>hirurški</a:t>
            </a:r>
            <a:r>
              <a:rPr lang="en-US" sz="1600" b="1" dirty="0" smtClean="0">
                <a:solidFill>
                  <a:srgbClr val="FF0000"/>
                </a:solidFill>
              </a:rPr>
              <a:t> </a:t>
            </a:r>
            <a:r>
              <a:rPr lang="en-US" sz="1600" b="1" dirty="0" err="1" smtClean="0">
                <a:solidFill>
                  <a:srgbClr val="FF0000"/>
                </a:solidFill>
              </a:rPr>
              <a:t>ili</a:t>
            </a:r>
            <a:r>
              <a:rPr lang="en-US" sz="1600" b="1" dirty="0" smtClean="0">
                <a:solidFill>
                  <a:srgbClr val="FF0000"/>
                </a:solidFill>
              </a:rPr>
              <a:t> </a:t>
            </a:r>
            <a:endParaRPr lang="sr-Latn-RS" sz="1600" b="1" dirty="0" smtClean="0">
              <a:solidFill>
                <a:srgbClr val="FF0000"/>
              </a:solidFill>
            </a:endParaRPr>
          </a:p>
          <a:p>
            <a:pPr marL="800100" lvl="1" indent="-342900"/>
            <a:r>
              <a:rPr lang="en-US" sz="1600" b="1" dirty="0" err="1" smtClean="0">
                <a:solidFill>
                  <a:srgbClr val="FF0000"/>
                </a:solidFill>
              </a:rPr>
              <a:t>perkutanim</a:t>
            </a:r>
            <a:r>
              <a:rPr lang="en-US" sz="1600" b="1" dirty="0" smtClean="0">
                <a:solidFill>
                  <a:srgbClr val="FF0000"/>
                </a:solidFill>
              </a:rPr>
              <a:t> </a:t>
            </a:r>
            <a:r>
              <a:rPr lang="sr-Latn-RS" sz="1600" b="1" dirty="0" smtClean="0">
                <a:solidFill>
                  <a:srgbClr val="FF0000"/>
                </a:solidFill>
              </a:rPr>
              <a:t> </a:t>
            </a:r>
            <a:r>
              <a:rPr lang="en-US" sz="1600" b="1" dirty="0" err="1" smtClean="0">
                <a:solidFill>
                  <a:srgbClr val="FF0000"/>
                </a:solidFill>
              </a:rPr>
              <a:t>tehnikama</a:t>
            </a:r>
            <a:r>
              <a:rPr lang="en-US" sz="1600" b="1" dirty="0" smtClean="0">
                <a:solidFill>
                  <a:srgbClr val="FF0000"/>
                </a:solidFill>
              </a:rPr>
              <a:t>  6 </a:t>
            </a:r>
            <a:r>
              <a:rPr lang="en-US" sz="1600" b="1" dirty="0" err="1" smtClean="0">
                <a:solidFill>
                  <a:srgbClr val="FF0000"/>
                </a:solidFill>
              </a:rPr>
              <a:t>meseci</a:t>
            </a:r>
            <a:r>
              <a:rPr lang="en-US" sz="1600" b="1" dirty="0" smtClean="0">
                <a:solidFill>
                  <a:srgbClr val="FF0000"/>
                </a:solidFill>
              </a:rPr>
              <a:t> </a:t>
            </a:r>
            <a:r>
              <a:rPr lang="en-US" sz="1600" b="1" dirty="0" err="1" smtClean="0">
                <a:solidFill>
                  <a:srgbClr val="FF0000"/>
                </a:solidFill>
              </a:rPr>
              <a:t>posle</a:t>
            </a:r>
            <a:r>
              <a:rPr lang="en-US" sz="1600" b="1" dirty="0" smtClean="0">
                <a:solidFill>
                  <a:srgbClr val="FF0000"/>
                </a:solidFill>
              </a:rPr>
              <a:t> procedure </a:t>
            </a:r>
            <a:r>
              <a:rPr lang="en-US" sz="1600" b="1" dirty="0" err="1" smtClean="0">
                <a:solidFill>
                  <a:srgbClr val="FF0000"/>
                </a:solidFill>
              </a:rPr>
              <a:t>ili</a:t>
            </a:r>
            <a:r>
              <a:rPr lang="en-US" sz="1600" b="1" dirty="0" smtClean="0">
                <a:solidFill>
                  <a:srgbClr val="FF0000"/>
                </a:solidFill>
              </a:rPr>
              <a:t> </a:t>
            </a:r>
            <a:r>
              <a:rPr lang="en-US" sz="1600" b="1" dirty="0" err="1" smtClean="0">
                <a:solidFill>
                  <a:srgbClr val="FF0000"/>
                </a:solidFill>
              </a:rPr>
              <a:t>doživotno</a:t>
            </a:r>
            <a:endParaRPr lang="sr-Latn-RS" sz="1600" b="1" dirty="0" smtClean="0">
              <a:solidFill>
                <a:srgbClr val="FF0000"/>
              </a:solidFill>
            </a:endParaRPr>
          </a:p>
          <a:p>
            <a:pPr marL="800100" lvl="1" indent="-342900"/>
            <a:r>
              <a:rPr lang="en-US" sz="1600" b="1" dirty="0" smtClean="0">
                <a:solidFill>
                  <a:srgbClr val="FF0000"/>
                </a:solidFill>
              </a:rPr>
              <a:t> </a:t>
            </a:r>
            <a:r>
              <a:rPr lang="en-US" sz="1600" b="1" dirty="0" err="1" smtClean="0">
                <a:solidFill>
                  <a:srgbClr val="FF0000"/>
                </a:solidFill>
              </a:rPr>
              <a:t>ako</a:t>
            </a:r>
            <a:r>
              <a:rPr lang="en-US" sz="1600" b="1" dirty="0" smtClean="0">
                <a:solidFill>
                  <a:srgbClr val="FF0000"/>
                </a:solidFill>
              </a:rPr>
              <a:t> </a:t>
            </a:r>
            <a:r>
              <a:rPr lang="en-US" sz="1600" b="1" dirty="0" err="1" smtClean="0">
                <a:solidFill>
                  <a:srgbClr val="FF0000"/>
                </a:solidFill>
              </a:rPr>
              <a:t>rezidualni</a:t>
            </a:r>
            <a:r>
              <a:rPr lang="en-US" sz="1600" b="1" dirty="0" smtClean="0">
                <a:solidFill>
                  <a:srgbClr val="FF0000"/>
                </a:solidFill>
              </a:rPr>
              <a:t> </a:t>
            </a:r>
            <a:r>
              <a:rPr lang="en-US" sz="1600" b="1" dirty="0" err="1" smtClean="0">
                <a:solidFill>
                  <a:srgbClr val="FF0000"/>
                </a:solidFill>
              </a:rPr>
              <a:t>šant</a:t>
            </a:r>
            <a:r>
              <a:rPr lang="en-US" sz="1600" b="1" dirty="0" smtClean="0">
                <a:solidFill>
                  <a:srgbClr val="FF0000"/>
                </a:solidFill>
              </a:rPr>
              <a:t> </a:t>
            </a:r>
            <a:r>
              <a:rPr lang="en-US" sz="1600" b="1" dirty="0" err="1" smtClean="0">
                <a:solidFill>
                  <a:srgbClr val="FF0000"/>
                </a:solidFill>
              </a:rPr>
              <a:t>ili</a:t>
            </a:r>
            <a:r>
              <a:rPr lang="en-US" sz="1600" b="1" dirty="0" smtClean="0">
                <a:solidFill>
                  <a:srgbClr val="FF0000"/>
                </a:solidFill>
              </a:rPr>
              <a:t> </a:t>
            </a:r>
            <a:r>
              <a:rPr lang="en-US" sz="1600" b="1" dirty="0" err="1" smtClean="0">
                <a:solidFill>
                  <a:srgbClr val="FF0000"/>
                </a:solidFill>
              </a:rPr>
              <a:t>valvularna</a:t>
            </a:r>
            <a:r>
              <a:rPr lang="en-US" sz="1600" b="1" dirty="0" smtClean="0">
                <a:solidFill>
                  <a:srgbClr val="FF0000"/>
                </a:solidFill>
              </a:rPr>
              <a:t> </a:t>
            </a:r>
            <a:r>
              <a:rPr lang="en-US" sz="1600" b="1" dirty="0" err="1" smtClean="0">
                <a:solidFill>
                  <a:srgbClr val="FF0000"/>
                </a:solidFill>
              </a:rPr>
              <a:t>rugurgitacija</a:t>
            </a:r>
            <a:r>
              <a:rPr lang="en-US" sz="1600" b="1" dirty="0" smtClean="0">
                <a:solidFill>
                  <a:srgbClr val="FF0000"/>
                </a:solidFill>
              </a:rPr>
              <a:t> </a:t>
            </a:r>
            <a:r>
              <a:rPr lang="en-US" sz="1600" b="1" dirty="0" err="1" smtClean="0">
                <a:solidFill>
                  <a:srgbClr val="FF0000"/>
                </a:solidFill>
              </a:rPr>
              <a:t>zaostanu</a:t>
            </a:r>
            <a:endParaRPr lang="en-US" sz="1600" b="1" dirty="0" smtClean="0">
              <a:solidFill>
                <a:srgbClr val="FF0000"/>
              </a:solidFill>
            </a:endParaRPr>
          </a:p>
          <a:p>
            <a:r>
              <a:rPr lang="en-US" sz="1600" b="1" dirty="0" err="1" smtClean="0"/>
              <a:t>Antibiotska</a:t>
            </a:r>
            <a:r>
              <a:rPr lang="en-US" sz="1600" b="1" dirty="0" smtClean="0"/>
              <a:t> </a:t>
            </a:r>
            <a:r>
              <a:rPr lang="en-US" sz="1600" b="1" dirty="0" err="1" smtClean="0"/>
              <a:t>profilaksa</a:t>
            </a:r>
            <a:r>
              <a:rPr lang="en-US" sz="1600" b="1" dirty="0" smtClean="0"/>
              <a:t> </a:t>
            </a:r>
            <a:r>
              <a:rPr lang="en-US" sz="1600" b="1" dirty="0" err="1" smtClean="0"/>
              <a:t>nije</a:t>
            </a:r>
            <a:r>
              <a:rPr lang="en-US" sz="1600" b="1" dirty="0" smtClean="0"/>
              <a:t> </a:t>
            </a:r>
            <a:r>
              <a:rPr lang="en-US" sz="1600" b="1" dirty="0" err="1" smtClean="0"/>
              <a:t>preporučena</a:t>
            </a:r>
            <a:r>
              <a:rPr lang="en-US" sz="1600" b="1" dirty="0" smtClean="0"/>
              <a:t> u </a:t>
            </a:r>
            <a:r>
              <a:rPr lang="en-US" sz="1600" b="1" dirty="0" err="1" smtClean="0"/>
              <a:t>ostalim</a:t>
            </a:r>
            <a:r>
              <a:rPr lang="en-US" sz="1600" b="1" dirty="0" smtClean="0"/>
              <a:t> </a:t>
            </a:r>
            <a:r>
              <a:rPr lang="en-US" sz="1600" b="1" dirty="0" err="1" smtClean="0"/>
              <a:t>formama</a:t>
            </a:r>
            <a:endParaRPr lang="sr-Latn-RS" sz="1600" b="1" dirty="0" smtClean="0"/>
          </a:p>
          <a:p>
            <a:r>
              <a:rPr lang="en-US" sz="1600" b="1" dirty="0" smtClean="0"/>
              <a:t> </a:t>
            </a:r>
            <a:r>
              <a:rPr lang="en-US" sz="1600" b="1" dirty="0" err="1" smtClean="0"/>
              <a:t>valvularnih</a:t>
            </a:r>
            <a:r>
              <a:rPr lang="en-US" sz="1600" b="1" dirty="0" smtClean="0"/>
              <a:t> </a:t>
            </a:r>
            <a:r>
              <a:rPr lang="en-US" sz="1600" b="1" dirty="0" err="1" smtClean="0"/>
              <a:t>ili</a:t>
            </a:r>
            <a:r>
              <a:rPr lang="en-US" sz="1600" b="1" dirty="0" smtClean="0"/>
              <a:t> </a:t>
            </a:r>
            <a:r>
              <a:rPr lang="en-US" sz="1600" b="1" dirty="0" err="1" smtClean="0"/>
              <a:t>kongenitalnih</a:t>
            </a:r>
            <a:r>
              <a:rPr lang="en-US" sz="1600" b="1" dirty="0" smtClean="0"/>
              <a:t> </a:t>
            </a:r>
            <a:r>
              <a:rPr lang="en-US" sz="1600" b="1" dirty="0" err="1" smtClean="0"/>
              <a:t>srčanih</a:t>
            </a:r>
            <a:r>
              <a:rPr lang="en-US" sz="1600" b="1" dirty="0" smtClean="0"/>
              <a:t> </a:t>
            </a:r>
            <a:r>
              <a:rPr lang="en-US" sz="1600" b="1" dirty="0" err="1" smtClean="0"/>
              <a:t>bolesti</a:t>
            </a:r>
            <a:endParaRPr lang="en-US" sz="1600" b="1"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infektivni endokarditis  vodic esc 2015 tmd 2020\pojedinacni slajdovi Baske za srpski tekst\Picture11 copy.jpg"/>
          <p:cNvPicPr>
            <a:picLocks noChangeAspect="1" noChangeArrowheads="1"/>
          </p:cNvPicPr>
          <p:nvPr/>
        </p:nvPicPr>
        <p:blipFill>
          <a:blip r:embed="rId2" cstate="print"/>
          <a:srcRect/>
          <a:stretch>
            <a:fillRect/>
          </a:stretch>
        </p:blipFill>
        <p:spPr bwMode="auto">
          <a:xfrm>
            <a:off x="-7938" y="188913"/>
            <a:ext cx="9159876" cy="6478587"/>
          </a:xfrm>
          <a:prstGeom prst="rect">
            <a:avLst/>
          </a:prstGeom>
          <a:noFill/>
        </p:spPr>
      </p:pic>
      <p:sp>
        <p:nvSpPr>
          <p:cNvPr id="3" name="Rectangle 2"/>
          <p:cNvSpPr/>
          <p:nvPr/>
        </p:nvSpPr>
        <p:spPr>
          <a:xfrm>
            <a:off x="2483768" y="764704"/>
            <a:ext cx="4377032" cy="461665"/>
          </a:xfrm>
          <a:prstGeom prst="rect">
            <a:avLst/>
          </a:prstGeom>
        </p:spPr>
        <p:txBody>
          <a:bodyPr wrap="none">
            <a:spAutoFit/>
          </a:bodyPr>
          <a:lstStyle/>
          <a:p>
            <a:pPr algn="ctr"/>
            <a:r>
              <a:rPr lang="en-US" sz="2400" b="1" dirty="0" smtClean="0"/>
              <a:t>NESPECIFIČNE MERE PREVENCIJE</a:t>
            </a:r>
            <a:endParaRPr lang="en-US" sz="2400" b="1" dirty="0"/>
          </a:p>
        </p:txBody>
      </p:sp>
      <p:graphicFrame>
        <p:nvGraphicFramePr>
          <p:cNvPr id="7" name="Table 6"/>
          <p:cNvGraphicFramePr>
            <a:graphicFrameLocks noGrp="1"/>
          </p:cNvGraphicFramePr>
          <p:nvPr/>
        </p:nvGraphicFramePr>
        <p:xfrm>
          <a:off x="857224" y="1556792"/>
          <a:ext cx="7643866" cy="4904819"/>
        </p:xfrm>
        <a:graphic>
          <a:graphicData uri="http://schemas.openxmlformats.org/drawingml/2006/table">
            <a:tbl>
              <a:tblPr firstRow="1" bandRow="1">
                <a:tableStyleId>{93296810-A885-4BE3-A3E7-6D5BEEA58F35}</a:tableStyleId>
              </a:tblPr>
              <a:tblGrid>
                <a:gridCol w="7643866"/>
              </a:tblGrid>
              <a:tr h="725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rgbClr val="002060"/>
                          </a:solidFill>
                        </a:rPr>
                        <a:t>Ove</a:t>
                      </a:r>
                      <a:r>
                        <a:rPr lang="en-US" sz="1800" b="1" dirty="0" smtClean="0">
                          <a:solidFill>
                            <a:srgbClr val="002060"/>
                          </a:solidFill>
                        </a:rPr>
                        <a:t> mere </a:t>
                      </a:r>
                      <a:r>
                        <a:rPr lang="en-US" sz="1800" b="1" dirty="0" err="1" smtClean="0">
                          <a:solidFill>
                            <a:srgbClr val="002060"/>
                          </a:solidFill>
                        </a:rPr>
                        <a:t>idealno</a:t>
                      </a:r>
                      <a:r>
                        <a:rPr lang="en-US" sz="1800" b="1" dirty="0" smtClean="0">
                          <a:solidFill>
                            <a:srgbClr val="002060"/>
                          </a:solidFill>
                        </a:rPr>
                        <a:t> bi </a:t>
                      </a:r>
                      <a:r>
                        <a:rPr lang="en-US" sz="1800" b="1" dirty="0" err="1" smtClean="0">
                          <a:solidFill>
                            <a:srgbClr val="002060"/>
                          </a:solidFill>
                        </a:rPr>
                        <a:t>trebalo</a:t>
                      </a:r>
                      <a:r>
                        <a:rPr lang="en-US" sz="1800" b="1" dirty="0" smtClean="0">
                          <a:solidFill>
                            <a:srgbClr val="002060"/>
                          </a:solidFill>
                        </a:rPr>
                        <a:t> </a:t>
                      </a:r>
                      <a:r>
                        <a:rPr lang="en-US" sz="1800" b="1" dirty="0" err="1" smtClean="0">
                          <a:solidFill>
                            <a:srgbClr val="002060"/>
                          </a:solidFill>
                        </a:rPr>
                        <a:t>da</a:t>
                      </a:r>
                      <a:r>
                        <a:rPr lang="en-US" sz="1800" b="1" dirty="0" smtClean="0">
                          <a:solidFill>
                            <a:srgbClr val="002060"/>
                          </a:solidFill>
                        </a:rPr>
                        <a:t> </a:t>
                      </a:r>
                      <a:r>
                        <a:rPr lang="en-US" sz="1800" b="1" dirty="0" err="1" smtClean="0">
                          <a:solidFill>
                            <a:srgbClr val="002060"/>
                          </a:solidFill>
                        </a:rPr>
                        <a:t>budu</a:t>
                      </a:r>
                      <a:r>
                        <a:rPr lang="en-US" sz="1800" b="1" dirty="0" smtClean="0">
                          <a:solidFill>
                            <a:srgbClr val="002060"/>
                          </a:solidFill>
                        </a:rPr>
                        <a:t> </a:t>
                      </a:r>
                      <a:r>
                        <a:rPr lang="en-US" sz="1800" b="1" dirty="0" err="1" smtClean="0">
                          <a:solidFill>
                            <a:srgbClr val="002060"/>
                          </a:solidFill>
                        </a:rPr>
                        <a:t>primenje</a:t>
                      </a:r>
                      <a:r>
                        <a:rPr lang="sr-Latn-RS" sz="1800" b="1" dirty="0" smtClean="0">
                          <a:solidFill>
                            <a:srgbClr val="002060"/>
                          </a:solidFill>
                        </a:rPr>
                        <a:t>ne</a:t>
                      </a:r>
                      <a:r>
                        <a:rPr lang="en-US" sz="1800" b="1" dirty="0" smtClean="0">
                          <a:solidFill>
                            <a:srgbClr val="002060"/>
                          </a:solidFill>
                        </a:rPr>
                        <a:t> </a:t>
                      </a:r>
                      <a:r>
                        <a:rPr lang="en-US" sz="1800" b="1" dirty="0" err="1" smtClean="0">
                          <a:solidFill>
                            <a:srgbClr val="002060"/>
                          </a:solidFill>
                        </a:rPr>
                        <a:t>na</a:t>
                      </a:r>
                      <a:r>
                        <a:rPr lang="en-US" sz="1800" b="1" dirty="0" smtClean="0">
                          <a:solidFill>
                            <a:srgbClr val="002060"/>
                          </a:solidFill>
                        </a:rPr>
                        <a:t> </a:t>
                      </a:r>
                      <a:r>
                        <a:rPr lang="en-US" sz="1800" b="1" dirty="0" err="1" smtClean="0">
                          <a:solidFill>
                            <a:srgbClr val="002060"/>
                          </a:solidFill>
                        </a:rPr>
                        <a:t>opštu</a:t>
                      </a:r>
                      <a:r>
                        <a:rPr lang="en-US" sz="1800" b="1" dirty="0" smtClean="0">
                          <a:solidFill>
                            <a:srgbClr val="002060"/>
                          </a:solidFill>
                        </a:rPr>
                        <a:t> </a:t>
                      </a:r>
                      <a:r>
                        <a:rPr lang="en-US" sz="1800" b="1" dirty="0" err="1" smtClean="0">
                          <a:solidFill>
                            <a:srgbClr val="002060"/>
                          </a:solidFill>
                        </a:rPr>
                        <a:t>populaciju</a:t>
                      </a:r>
                      <a:r>
                        <a:rPr lang="en-US" sz="1800" b="1" dirty="0" smtClean="0">
                          <a:solidFill>
                            <a:srgbClr val="002060"/>
                          </a:solidFill>
                        </a:rPr>
                        <a:t> </a:t>
                      </a:r>
                      <a:r>
                        <a:rPr lang="en-US" sz="1800" b="1" dirty="0" err="1" smtClean="0">
                          <a:solidFill>
                            <a:srgbClr val="002060"/>
                          </a:solidFill>
                        </a:rPr>
                        <a:t>i</a:t>
                      </a:r>
                      <a:r>
                        <a:rPr lang="en-US" sz="1800" b="1" dirty="0" smtClean="0">
                          <a:solidFill>
                            <a:srgbClr val="002060"/>
                          </a:solidFill>
                        </a:rPr>
                        <a:t> </a:t>
                      </a:r>
                      <a:r>
                        <a:rPr lang="en-US" sz="1800" b="1" dirty="0" err="1" smtClean="0">
                          <a:solidFill>
                            <a:srgbClr val="002060"/>
                          </a:solidFill>
                        </a:rPr>
                        <a:t>posebno</a:t>
                      </a:r>
                      <a:r>
                        <a:rPr lang="en-US" sz="1800" b="1" dirty="0" smtClean="0">
                          <a:solidFill>
                            <a:srgbClr val="002060"/>
                          </a:solidFill>
                        </a:rPr>
                        <a:t> </a:t>
                      </a:r>
                      <a:r>
                        <a:rPr lang="sr-Latn-RS" sz="1800" b="1" dirty="0" smtClean="0">
                          <a:solidFill>
                            <a:srgbClr val="002060"/>
                          </a:solidFill>
                        </a:rPr>
                        <a:t>maksimalno sprovedene </a:t>
                      </a:r>
                      <a:r>
                        <a:rPr lang="en-US" sz="1800" b="1" dirty="0" smtClean="0">
                          <a:solidFill>
                            <a:srgbClr val="002060"/>
                          </a:solidFill>
                        </a:rPr>
                        <a:t> </a:t>
                      </a:r>
                      <a:r>
                        <a:rPr lang="en-US" sz="1800" b="1" dirty="0" smtClean="0">
                          <a:solidFill>
                            <a:srgbClr val="FF0000"/>
                          </a:solidFill>
                        </a:rPr>
                        <a:t>u </a:t>
                      </a:r>
                      <a:r>
                        <a:rPr lang="en-US" sz="1800" b="1" dirty="0" err="1" smtClean="0">
                          <a:solidFill>
                            <a:srgbClr val="FF0000"/>
                          </a:solidFill>
                        </a:rPr>
                        <a:t>pacijenata</a:t>
                      </a:r>
                      <a:r>
                        <a:rPr lang="en-US" sz="1800" b="1" dirty="0" smtClean="0">
                          <a:solidFill>
                            <a:srgbClr val="FF0000"/>
                          </a:solidFill>
                        </a:rPr>
                        <a:t> </a:t>
                      </a:r>
                      <a:r>
                        <a:rPr lang="en-US" sz="1800" b="1" dirty="0" err="1" smtClean="0">
                          <a:solidFill>
                            <a:srgbClr val="FF0000"/>
                          </a:solidFill>
                        </a:rPr>
                        <a:t>visokog</a:t>
                      </a:r>
                      <a:r>
                        <a:rPr lang="en-US" sz="1800" b="1" dirty="0" smtClean="0">
                          <a:solidFill>
                            <a:srgbClr val="FF0000"/>
                          </a:solidFill>
                        </a:rPr>
                        <a:t> </a:t>
                      </a:r>
                      <a:r>
                        <a:rPr lang="en-US" sz="1800" b="1" dirty="0" err="1" smtClean="0">
                          <a:solidFill>
                            <a:srgbClr val="FF0000"/>
                          </a:solidFill>
                        </a:rPr>
                        <a:t>rizika</a:t>
                      </a:r>
                      <a:endParaRPr lang="en-US" sz="1800" b="1" dirty="0" smtClean="0">
                        <a:solidFill>
                          <a:srgbClr val="FF0000"/>
                        </a:solidFill>
                      </a:endParaRPr>
                    </a:p>
                  </a:txBody>
                  <a:tcPr>
                    <a:solidFill>
                      <a:srgbClr val="FFFF99"/>
                    </a:solidFill>
                  </a:tcPr>
                </a:tc>
              </a:tr>
              <a:tr h="656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t>Striktna</a:t>
                      </a:r>
                      <a:r>
                        <a:rPr lang="en-US" sz="1600" b="1" dirty="0" smtClean="0"/>
                        <a:t> </a:t>
                      </a:r>
                      <a:r>
                        <a:rPr lang="en-US" sz="1600" b="1" dirty="0" err="1" smtClean="0"/>
                        <a:t>zubna</a:t>
                      </a:r>
                      <a:r>
                        <a:rPr lang="en-US" sz="1600" b="1" dirty="0" smtClean="0"/>
                        <a:t> </a:t>
                      </a:r>
                      <a:r>
                        <a:rPr lang="en-US" sz="1600" b="1" dirty="0" err="1" smtClean="0"/>
                        <a:t>i</a:t>
                      </a:r>
                      <a:r>
                        <a:rPr lang="en-US" sz="1600" b="1" dirty="0" smtClean="0"/>
                        <a:t> </a:t>
                      </a:r>
                      <a:r>
                        <a:rPr lang="en-US" sz="1600" b="1" dirty="0" err="1" smtClean="0"/>
                        <a:t>kožna</a:t>
                      </a:r>
                      <a:r>
                        <a:rPr lang="en-US" sz="1600" b="1" dirty="0" smtClean="0"/>
                        <a:t> </a:t>
                      </a:r>
                      <a:r>
                        <a:rPr lang="en-US" sz="1600" b="1" dirty="0" err="1" smtClean="0"/>
                        <a:t>higijena</a:t>
                      </a:r>
                      <a:r>
                        <a:rPr lang="en-US" sz="1600" b="1" dirty="0" smtClean="0"/>
                        <a:t>. </a:t>
                      </a:r>
                      <a:r>
                        <a:rPr lang="en-US" sz="1600" b="1" kern="1200" dirty="0" err="1" smtClean="0">
                          <a:solidFill>
                            <a:schemeClr val="dk1"/>
                          </a:solidFill>
                          <a:latin typeface="+mn-lt"/>
                          <a:ea typeface="+mn-ea"/>
                          <a:cs typeface="+mn-cs"/>
                        </a:rPr>
                        <a:t>Praćenje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stanja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zuba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od</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strane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stomatologa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treba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da</a:t>
                      </a:r>
                      <a:r>
                        <a:rPr lang="en-US" sz="1600" b="1" kern="1200" dirty="0" smtClean="0">
                          <a:solidFill>
                            <a:schemeClr val="dk1"/>
                          </a:solidFill>
                          <a:latin typeface="+mn-lt"/>
                          <a:ea typeface="+mn-ea"/>
                          <a:cs typeface="+mn-cs"/>
                        </a:rPr>
                        <a:t> se </a:t>
                      </a:r>
                      <a:r>
                        <a:rPr lang="en-US" sz="1600" b="1" kern="1200" dirty="0" err="1" smtClean="0">
                          <a:solidFill>
                            <a:schemeClr val="dk1"/>
                          </a:solidFill>
                          <a:latin typeface="+mn-lt"/>
                          <a:ea typeface="+mn-ea"/>
                          <a:cs typeface="+mn-cs"/>
                        </a:rPr>
                        <a:t>izvodi</a:t>
                      </a:r>
                      <a:r>
                        <a:rPr lang="en-US" sz="1600" b="1" kern="1200" dirty="0" smtClean="0">
                          <a:solidFill>
                            <a:schemeClr val="dk1"/>
                          </a:solidFill>
                          <a:latin typeface="+mn-lt"/>
                          <a:ea typeface="+mn-ea"/>
                          <a:cs typeface="+mn-cs"/>
                        </a:rPr>
                        <a:t> 2 </a:t>
                      </a:r>
                      <a:r>
                        <a:rPr lang="en-US" sz="1600" b="1" kern="1200" dirty="0" err="1" smtClean="0">
                          <a:solidFill>
                            <a:schemeClr val="dk1"/>
                          </a:solidFill>
                          <a:latin typeface="+mn-lt"/>
                          <a:ea typeface="+mn-ea"/>
                          <a:cs typeface="+mn-cs"/>
                        </a:rPr>
                        <a:t>puta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godišnje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kod</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visoko</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rizičnih</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pacijenata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i</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jednom</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godišnje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kod</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ostalih</a:t>
                      </a:r>
                      <a:endParaRPr lang="en-US" sz="1600" b="1" kern="1200" dirty="0" smtClean="0">
                        <a:solidFill>
                          <a:schemeClr val="dk1"/>
                        </a:solidFill>
                        <a:latin typeface="+mn-lt"/>
                        <a:ea typeface="+mn-ea"/>
                        <a:cs typeface="+mn-cs"/>
                      </a:endParaRPr>
                    </a:p>
                  </a:txBody>
                  <a:tcPr/>
                </a:tc>
              </a:tr>
              <a:tr h="38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smtClean="0">
                          <a:solidFill>
                            <a:srgbClr val="FFFF99"/>
                          </a:solidFill>
                          <a:latin typeface="+mn-lt"/>
                          <a:ea typeface="+mn-ea"/>
                          <a:cs typeface="+mn-cs"/>
                        </a:rPr>
                        <a:t>Dezinfekcija</a:t>
                      </a:r>
                      <a:r>
                        <a:rPr lang="en-US" sz="2000" b="1" kern="1200" dirty="0" smtClean="0">
                          <a:solidFill>
                            <a:srgbClr val="FFFF99"/>
                          </a:solidFill>
                          <a:latin typeface="+mn-lt"/>
                          <a:ea typeface="+mn-ea"/>
                          <a:cs typeface="+mn-cs"/>
                        </a:rPr>
                        <a:t> </a:t>
                      </a:r>
                      <a:r>
                        <a:rPr lang="en-US" sz="2000" b="1" kern="1200" dirty="0" err="1" smtClean="0">
                          <a:solidFill>
                            <a:srgbClr val="FFFF99"/>
                          </a:solidFill>
                          <a:latin typeface="+mn-lt"/>
                          <a:ea typeface="+mn-ea"/>
                          <a:cs typeface="+mn-cs"/>
                        </a:rPr>
                        <a:t>rana</a:t>
                      </a:r>
                      <a:r>
                        <a:rPr lang="en-US" sz="2000" b="1" kern="1200" dirty="0" smtClean="0">
                          <a:solidFill>
                            <a:srgbClr val="FFFF99"/>
                          </a:solidFill>
                          <a:latin typeface="+mn-lt"/>
                          <a:ea typeface="+mn-ea"/>
                          <a:cs typeface="+mn-cs"/>
                        </a:rPr>
                        <a:t>.</a:t>
                      </a:r>
                    </a:p>
                  </a:txBody>
                  <a:tcPr>
                    <a:solidFill>
                      <a:srgbClr val="7030A0"/>
                    </a:solidFill>
                  </a:tcPr>
                </a:tc>
              </a:tr>
              <a:tr h="38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rgbClr val="FF0000"/>
                          </a:solidFill>
                          <a:latin typeface="+mn-lt"/>
                          <a:ea typeface="+mn-ea"/>
                          <a:cs typeface="+mn-cs"/>
                        </a:rPr>
                        <a:t>Eradikacija</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ili</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smanjenje</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hronične</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bakteriurije</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i</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količine</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kožnih</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bakterija</a:t>
                      </a:r>
                      <a:endParaRPr lang="en-US" sz="1600" b="1" kern="1200" dirty="0" smtClean="0">
                        <a:solidFill>
                          <a:srgbClr val="FF0000"/>
                        </a:solidFill>
                        <a:latin typeface="+mn-lt"/>
                        <a:ea typeface="+mn-ea"/>
                        <a:cs typeface="+mn-cs"/>
                      </a:endParaRPr>
                    </a:p>
                  </a:txBody>
                  <a:tcPr>
                    <a:solidFill>
                      <a:srgbClr val="FFFF99"/>
                    </a:solidFill>
                  </a:tcPr>
                </a:tc>
              </a:tr>
              <a:tr h="38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Koristiti</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antibiotike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za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lečenje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bilo</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kog</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fokusa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bakterijske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infekcije</a:t>
                      </a:r>
                      <a:endParaRPr lang="en-US" sz="1600" b="1" kern="1200" dirty="0" smtClean="0">
                        <a:solidFill>
                          <a:schemeClr val="dk1"/>
                        </a:solidFill>
                        <a:latin typeface="+mn-lt"/>
                        <a:ea typeface="+mn-ea"/>
                        <a:cs typeface="+mn-cs"/>
                      </a:endParaRPr>
                    </a:p>
                  </a:txBody>
                  <a:tcPr/>
                </a:tc>
              </a:tr>
              <a:tr h="38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err="1" smtClean="0">
                          <a:solidFill>
                            <a:srgbClr val="FF0000"/>
                          </a:solidFill>
                          <a:latin typeface="+mn-lt"/>
                          <a:ea typeface="+mn-ea"/>
                          <a:cs typeface="+mn-cs"/>
                        </a:rPr>
                        <a:t>Zabranjeno</a:t>
                      </a:r>
                      <a:r>
                        <a:rPr lang="en-US" sz="2000" b="1" kern="1200" dirty="0" smtClean="0">
                          <a:solidFill>
                            <a:srgbClr val="FF0000"/>
                          </a:solidFill>
                          <a:latin typeface="+mn-lt"/>
                          <a:ea typeface="+mn-ea"/>
                          <a:cs typeface="+mn-cs"/>
                        </a:rPr>
                        <a:t> je </a:t>
                      </a:r>
                      <a:r>
                        <a:rPr lang="en-US" sz="2000" b="1" kern="1200" dirty="0" err="1" smtClean="0">
                          <a:solidFill>
                            <a:srgbClr val="FF0000"/>
                          </a:solidFill>
                          <a:latin typeface="+mn-lt"/>
                          <a:ea typeface="+mn-ea"/>
                          <a:cs typeface="+mn-cs"/>
                        </a:rPr>
                        <a:t>samolečenje</a:t>
                      </a:r>
                      <a:r>
                        <a:rPr lang="en-US" sz="2000" b="1" kern="1200" dirty="0" smtClean="0">
                          <a:solidFill>
                            <a:srgbClr val="FF0000"/>
                          </a:solidFill>
                          <a:latin typeface="+mn-lt"/>
                          <a:ea typeface="+mn-ea"/>
                          <a:cs typeface="+mn-cs"/>
                        </a:rPr>
                        <a:t> </a:t>
                      </a:r>
                      <a:r>
                        <a:rPr lang="en-US" sz="2000" b="1" kern="1200" dirty="0" err="1" smtClean="0">
                          <a:solidFill>
                            <a:srgbClr val="FF0000"/>
                          </a:solidFill>
                          <a:latin typeface="+mn-lt"/>
                          <a:ea typeface="+mn-ea"/>
                          <a:cs typeface="+mn-cs"/>
                        </a:rPr>
                        <a:t>antibioticima</a:t>
                      </a:r>
                      <a:endParaRPr lang="en-US" sz="2000" b="1" kern="1200" dirty="0" smtClean="0">
                        <a:solidFill>
                          <a:srgbClr val="FF0000"/>
                        </a:solidFill>
                        <a:latin typeface="+mn-lt"/>
                        <a:ea typeface="+mn-ea"/>
                        <a:cs typeface="+mn-cs"/>
                      </a:endParaRPr>
                    </a:p>
                  </a:txBody>
                  <a:tcPr>
                    <a:solidFill>
                      <a:schemeClr val="accent5">
                        <a:lumMod val="60000"/>
                        <a:lumOff val="40000"/>
                      </a:schemeClr>
                    </a:solidFill>
                  </a:tcPr>
                </a:tc>
              </a:tr>
              <a:tr h="38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Striktne</a:t>
                      </a:r>
                      <a:r>
                        <a:rPr lang="en-US" sz="1600" b="1" kern="1200" dirty="0" smtClean="0">
                          <a:solidFill>
                            <a:schemeClr val="dk1"/>
                          </a:solidFill>
                          <a:latin typeface="+mn-lt"/>
                          <a:ea typeface="+mn-ea"/>
                          <a:cs typeface="+mn-cs"/>
                        </a:rPr>
                        <a:t> mere </a:t>
                      </a:r>
                      <a:r>
                        <a:rPr lang="en-US" sz="1600" b="1" kern="1200" dirty="0" err="1" smtClean="0">
                          <a:solidFill>
                            <a:schemeClr val="dk1"/>
                          </a:solidFill>
                          <a:latin typeface="+mn-lt"/>
                          <a:ea typeface="+mn-ea"/>
                          <a:cs typeface="+mn-cs"/>
                        </a:rPr>
                        <a:t>kontrole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infekcije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za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sve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rizične</a:t>
                      </a:r>
                      <a:r>
                        <a:rPr lang="en-US" sz="1600" b="1" kern="1200" dirty="0" smtClean="0">
                          <a:solidFill>
                            <a:schemeClr val="dk1"/>
                          </a:solidFill>
                          <a:latin typeface="+mn-lt"/>
                          <a:ea typeface="+mn-ea"/>
                          <a:cs typeface="+mn-cs"/>
                        </a:rPr>
                        <a:t> procedure</a:t>
                      </a:r>
                    </a:p>
                  </a:txBody>
                  <a:tcPr/>
                </a:tc>
              </a:tr>
              <a:tr h="38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rgbClr val="FF0000"/>
                          </a:solidFill>
                          <a:latin typeface="+mn-lt"/>
                          <a:ea typeface="+mn-ea"/>
                          <a:cs typeface="+mn-cs"/>
                        </a:rPr>
                        <a:t>Odvratiti</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pacijente</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od</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pirsinga</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i</a:t>
                      </a:r>
                      <a:r>
                        <a:rPr lang="en-US" sz="1600" b="1" kern="1200" dirty="0" smtClean="0">
                          <a:solidFill>
                            <a:srgbClr val="FF0000"/>
                          </a:solidFill>
                          <a:latin typeface="+mn-lt"/>
                          <a:ea typeface="+mn-ea"/>
                          <a:cs typeface="+mn-cs"/>
                        </a:rPr>
                        <a:t> </a:t>
                      </a:r>
                      <a:r>
                        <a:rPr lang="en-US" sz="1600" b="1" kern="1200" dirty="0" err="1" smtClean="0">
                          <a:solidFill>
                            <a:srgbClr val="FF0000"/>
                          </a:solidFill>
                          <a:latin typeface="+mn-lt"/>
                          <a:ea typeface="+mn-ea"/>
                          <a:cs typeface="+mn-cs"/>
                        </a:rPr>
                        <a:t>tetovaža</a:t>
                      </a:r>
                      <a:endParaRPr lang="en-US" sz="1600" b="1" kern="1200" dirty="0" smtClean="0">
                        <a:solidFill>
                          <a:srgbClr val="FF0000"/>
                        </a:solidFill>
                        <a:latin typeface="+mn-lt"/>
                        <a:ea typeface="+mn-ea"/>
                        <a:cs typeface="+mn-cs"/>
                      </a:endParaRPr>
                    </a:p>
                  </a:txBody>
                  <a:tcPr>
                    <a:solidFill>
                      <a:srgbClr val="FFFF99"/>
                    </a:solidFill>
                  </a:tcPr>
                </a:tc>
              </a:tr>
              <a:tr h="1209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rgbClr val="002060"/>
                          </a:solidFill>
                          <a:latin typeface="+mn-lt"/>
                          <a:ea typeface="+mn-ea"/>
                          <a:cs typeface="+mn-cs"/>
                        </a:rPr>
                        <a:t>Ograničiti</a:t>
                      </a:r>
                      <a:r>
                        <a:rPr lang="en-US" sz="1600" b="1" kern="1200" dirty="0" smtClean="0">
                          <a:solidFill>
                            <a:srgbClr val="002060"/>
                          </a:solidFill>
                          <a:latin typeface="+mn-lt"/>
                          <a:ea typeface="+mn-ea"/>
                          <a:cs typeface="+mn-cs"/>
                        </a:rPr>
                        <a:t> </a:t>
                      </a:r>
                      <a:r>
                        <a:rPr lang="en-US" sz="1600" b="1" kern="1200" dirty="0" err="1" smtClean="0">
                          <a:solidFill>
                            <a:srgbClr val="002060"/>
                          </a:solidFill>
                          <a:latin typeface="+mn-lt"/>
                          <a:ea typeface="+mn-ea"/>
                          <a:cs typeface="+mn-cs"/>
                        </a:rPr>
                        <a:t>korišćenje</a:t>
                      </a:r>
                      <a:r>
                        <a:rPr lang="en-US" sz="1600" b="1" kern="1200" dirty="0" smtClean="0">
                          <a:solidFill>
                            <a:srgbClr val="002060"/>
                          </a:solidFill>
                          <a:latin typeface="+mn-lt"/>
                          <a:ea typeface="+mn-ea"/>
                          <a:cs typeface="+mn-cs"/>
                        </a:rPr>
                        <a:t> </a:t>
                      </a:r>
                      <a:r>
                        <a:rPr lang="en-US" sz="1600" b="1" kern="1200" dirty="0" err="1" smtClean="0">
                          <a:solidFill>
                            <a:srgbClr val="002060"/>
                          </a:solidFill>
                          <a:latin typeface="+mn-lt"/>
                          <a:ea typeface="+mn-ea"/>
                          <a:cs typeface="+mn-cs"/>
                        </a:rPr>
                        <a:t>infuzijskih</a:t>
                      </a:r>
                      <a:r>
                        <a:rPr lang="en-US" sz="1600" b="1" kern="1200" dirty="0" smtClean="0">
                          <a:solidFill>
                            <a:srgbClr val="002060"/>
                          </a:solidFill>
                          <a:latin typeface="+mn-lt"/>
                          <a:ea typeface="+mn-ea"/>
                          <a:cs typeface="+mn-cs"/>
                        </a:rPr>
                        <a:t> </a:t>
                      </a:r>
                      <a:r>
                        <a:rPr lang="en-US" sz="1600" b="1" kern="1200" dirty="0" err="1" smtClean="0">
                          <a:solidFill>
                            <a:srgbClr val="002060"/>
                          </a:solidFill>
                          <a:latin typeface="+mn-lt"/>
                          <a:ea typeface="+mn-ea"/>
                          <a:cs typeface="+mn-cs"/>
                        </a:rPr>
                        <a:t>katetera</a:t>
                      </a:r>
                      <a:r>
                        <a:rPr lang="en-US" sz="1600" b="1" kern="1200" dirty="0" smtClean="0">
                          <a:solidFill>
                            <a:srgbClr val="002060"/>
                          </a:solidFill>
                          <a:latin typeface="+mn-lt"/>
                          <a:ea typeface="+mn-ea"/>
                          <a:cs typeface="+mn-cs"/>
                        </a:rPr>
                        <a:t> </a:t>
                      </a:r>
                      <a:r>
                        <a:rPr lang="en-US" sz="1600" b="1" kern="1200" dirty="0" err="1" smtClean="0">
                          <a:solidFill>
                            <a:srgbClr val="002060"/>
                          </a:solidFill>
                          <a:latin typeface="+mn-lt"/>
                          <a:ea typeface="+mn-ea"/>
                          <a:cs typeface="+mn-cs"/>
                        </a:rPr>
                        <a:t>i</a:t>
                      </a:r>
                      <a:r>
                        <a:rPr lang="en-US" sz="1600" b="1" kern="1200" dirty="0" smtClean="0">
                          <a:solidFill>
                            <a:srgbClr val="002060"/>
                          </a:solidFill>
                          <a:latin typeface="+mn-lt"/>
                          <a:ea typeface="+mn-ea"/>
                          <a:cs typeface="+mn-cs"/>
                        </a:rPr>
                        <a:t> </a:t>
                      </a:r>
                      <a:r>
                        <a:rPr lang="en-US" sz="1600" b="1" kern="1200" dirty="0" err="1" smtClean="0">
                          <a:solidFill>
                            <a:srgbClr val="002060"/>
                          </a:solidFill>
                          <a:latin typeface="+mn-lt"/>
                          <a:ea typeface="+mn-ea"/>
                          <a:cs typeface="+mn-cs"/>
                        </a:rPr>
                        <a:t>invazivnih</a:t>
                      </a:r>
                      <a:r>
                        <a:rPr lang="en-US" sz="1600" b="1" kern="1200" dirty="0" smtClean="0">
                          <a:solidFill>
                            <a:srgbClr val="002060"/>
                          </a:solidFill>
                          <a:latin typeface="+mn-lt"/>
                          <a:ea typeface="+mn-ea"/>
                          <a:cs typeface="+mn-cs"/>
                        </a:rPr>
                        <a:t> </a:t>
                      </a:r>
                      <a:r>
                        <a:rPr lang="en-US" sz="1600" b="1" kern="1200" dirty="0" err="1" smtClean="0">
                          <a:solidFill>
                            <a:srgbClr val="002060"/>
                          </a:solidFill>
                          <a:latin typeface="+mn-lt"/>
                          <a:ea typeface="+mn-ea"/>
                          <a:cs typeface="+mn-cs"/>
                        </a:rPr>
                        <a:t>procedura</a:t>
                      </a:r>
                      <a:r>
                        <a:rPr lang="en-US" sz="1600" b="1" kern="1200" dirty="0" smtClean="0">
                          <a:solidFill>
                            <a:srgbClr val="002060"/>
                          </a:solidFill>
                          <a:latin typeface="+mn-lt"/>
                          <a:ea typeface="+mn-ea"/>
                          <a:cs typeface="+mn-cs"/>
                        </a:rPr>
                        <a:t> </a:t>
                      </a:r>
                      <a:r>
                        <a:rPr lang="en-US" sz="1600" b="1" kern="1200" dirty="0" err="1" smtClean="0">
                          <a:solidFill>
                            <a:srgbClr val="002060"/>
                          </a:solidFill>
                          <a:latin typeface="+mn-lt"/>
                          <a:ea typeface="+mn-ea"/>
                          <a:cs typeface="+mn-cs"/>
                        </a:rPr>
                        <a:t>kad</a:t>
                      </a:r>
                      <a:r>
                        <a:rPr lang="en-US" sz="1600" b="1" kern="1200" dirty="0" smtClean="0">
                          <a:solidFill>
                            <a:srgbClr val="002060"/>
                          </a:solidFill>
                          <a:latin typeface="+mn-lt"/>
                          <a:ea typeface="+mn-ea"/>
                          <a:cs typeface="+mn-cs"/>
                        </a:rPr>
                        <a:t> god je </a:t>
                      </a:r>
                      <a:r>
                        <a:rPr lang="en-US" sz="1600" b="1" kern="1200" dirty="0" err="1" smtClean="0">
                          <a:solidFill>
                            <a:srgbClr val="002060"/>
                          </a:solidFill>
                          <a:latin typeface="+mn-lt"/>
                          <a:ea typeface="+mn-ea"/>
                          <a:cs typeface="+mn-cs"/>
                        </a:rPr>
                        <a:t>moguće</a:t>
                      </a:r>
                      <a:r>
                        <a:rPr lang="en-US" sz="1600" b="1" kern="1200" dirty="0" smtClean="0">
                          <a:solidFill>
                            <a:srgbClr val="002060"/>
                          </a:solidFill>
                          <a:latin typeface="+mn-lt"/>
                          <a:ea typeface="+mn-ea"/>
                          <a:cs typeface="+mn-cs"/>
                        </a:rPr>
                        <a:t>, </a:t>
                      </a:r>
                      <a:r>
                        <a:rPr lang="en-US" sz="1600" b="1" kern="1200" dirty="0" err="1" smtClean="0">
                          <a:solidFill>
                            <a:schemeClr val="dk1"/>
                          </a:solidFill>
                          <a:latin typeface="+mn-lt"/>
                          <a:ea typeface="+mn-ea"/>
                          <a:cs typeface="+mn-cs"/>
                        </a:rPr>
                        <a:t>Favorizovati</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periferne</a:t>
                      </a:r>
                      <a:r>
                        <a:rPr lang="en-US" sz="1600" b="1" kern="1200" dirty="0" smtClean="0">
                          <a:solidFill>
                            <a:schemeClr val="dk1"/>
                          </a:solidFill>
                          <a:latin typeface="+mn-lt"/>
                          <a:ea typeface="+mn-ea"/>
                          <a:cs typeface="+mn-cs"/>
                        </a:rPr>
                        <a:t> u </a:t>
                      </a:r>
                      <a:r>
                        <a:rPr lang="en-US" sz="1600" b="1" kern="1200" dirty="0" err="1" smtClean="0">
                          <a:solidFill>
                            <a:schemeClr val="dk1"/>
                          </a:solidFill>
                          <a:latin typeface="+mn-lt"/>
                          <a:ea typeface="+mn-ea"/>
                          <a:cs typeface="+mn-cs"/>
                        </a:rPr>
                        <a:t>odnosu</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na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centralne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katetere</a:t>
                      </a:r>
                      <a:r>
                        <a:rPr lang="en-US" sz="1600" b="1" kern="1200" dirty="0" smtClean="0">
                          <a:solidFill>
                            <a:schemeClr val="dk1"/>
                          </a:solidFill>
                          <a:latin typeface="+mn-lt"/>
                          <a:ea typeface="+mn-ea"/>
                          <a:cs typeface="+mn-cs"/>
                        </a:rPr>
                        <a:t> I </a:t>
                      </a:r>
                      <a:r>
                        <a:rPr lang="en-US" sz="1600" b="1" kern="1200" dirty="0" err="1" smtClean="0">
                          <a:solidFill>
                            <a:schemeClr val="dk1"/>
                          </a:solidFill>
                          <a:latin typeface="+mn-lt"/>
                          <a:ea typeface="+mn-ea"/>
                          <a:cs typeface="+mn-cs"/>
                        </a:rPr>
                        <a:t>zamenu</a:t>
                      </a:r>
                      <a:r>
                        <a:rPr lang="en-US" sz="1600" b="1" kern="1200" dirty="0" smtClean="0">
                          <a:solidFill>
                            <a:schemeClr val="dk1"/>
                          </a:solidFill>
                          <a:latin typeface="+mn-lt"/>
                          <a:ea typeface="+mn-ea"/>
                          <a:cs typeface="+mn-cs"/>
                        </a:rPr>
                        <a:t>  </a:t>
                      </a:r>
                      <a:r>
                        <a:rPr lang="sr-Latn-RS" sz="1600" b="1" kern="1200" dirty="0" smtClean="0">
                          <a:solidFill>
                            <a:schemeClr val="dk1"/>
                          </a:solidFill>
                          <a:latin typeface="+mn-lt"/>
                          <a:ea typeface="+mn-ea"/>
                          <a:cs typeface="+mn-cs"/>
                        </a:rPr>
                        <a:t> na</a:t>
                      </a:r>
                      <a:r>
                        <a:rPr lang="en-US" sz="1600" b="1" kern="1200" dirty="0" smtClean="0">
                          <a:solidFill>
                            <a:schemeClr val="dk1"/>
                          </a:solidFill>
                          <a:latin typeface="+mn-lt"/>
                          <a:ea typeface="+mn-ea"/>
                          <a:cs typeface="+mn-cs"/>
                        </a:rPr>
                        <a:t> 3 do 4 </a:t>
                      </a:r>
                      <a:r>
                        <a:rPr lang="en-US" sz="1600" b="1" kern="1200" dirty="0" err="1" smtClean="0">
                          <a:solidFill>
                            <a:schemeClr val="dk1"/>
                          </a:solidFill>
                          <a:latin typeface="+mn-lt"/>
                          <a:ea typeface="+mn-ea"/>
                          <a:cs typeface="+mn-cs"/>
                        </a:rPr>
                        <a:t>dana</a:t>
                      </a:r>
                      <a:r>
                        <a:rPr lang="en-US" sz="1600" b="1" kern="1200" dirty="0" smtClean="0">
                          <a:solidFill>
                            <a:schemeClr val="dk1"/>
                          </a:solidFill>
                          <a:latin typeface="+mn-lt"/>
                          <a:ea typeface="+mn-ea"/>
                          <a:cs typeface="+mn-cs"/>
                        </a:rPr>
                        <a:t>.  </a:t>
                      </a:r>
                      <a:r>
                        <a:rPr lang="sr-Latn-RS" sz="1600" b="1" kern="1200" dirty="0" smtClean="0">
                          <a:solidFill>
                            <a:schemeClr val="dk1"/>
                          </a:solidFill>
                          <a:latin typeface="+mn-lt"/>
                          <a:ea typeface="+mn-ea"/>
                          <a:cs typeface="+mn-cs"/>
                        </a:rPr>
                        <a:t>O</a:t>
                      </a:r>
                      <a:r>
                        <a:rPr lang="en-US" sz="1600" b="1" kern="1200" dirty="0" err="1" smtClean="0">
                          <a:solidFill>
                            <a:schemeClr val="dk1"/>
                          </a:solidFill>
                          <a:latin typeface="+mn-lt"/>
                          <a:ea typeface="+mn-ea"/>
                          <a:cs typeface="+mn-cs"/>
                        </a:rPr>
                        <a:t>državanje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centralnih</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i</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perifernih</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i</a:t>
                      </a:r>
                      <a:r>
                        <a:rPr lang="sr-Latn-RS" sz="1600" b="1" kern="1200" dirty="0" smtClean="0">
                          <a:solidFill>
                            <a:schemeClr val="dk1"/>
                          </a:solidFill>
                          <a:latin typeface="+mn-lt"/>
                          <a:ea typeface="+mn-ea"/>
                          <a:cs typeface="+mn-cs"/>
                        </a:rPr>
                        <a:t>.v.</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kanila</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prošpricavanje</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heparinom</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antiseptični</a:t>
                      </a:r>
                      <a:r>
                        <a:rPr lang="en-US" sz="1600" b="1" kern="1200" dirty="0" smtClean="0">
                          <a:solidFill>
                            <a:schemeClr val="dk1"/>
                          </a:solidFill>
                          <a:latin typeface="+mn-lt"/>
                          <a:ea typeface="+mn-ea"/>
                          <a:cs typeface="+mn-cs"/>
                        </a:rPr>
                        <a:t> </a:t>
                      </a:r>
                      <a:r>
                        <a:rPr lang="en-US" sz="1600" b="1" kern="1200" dirty="0" err="1" smtClean="0">
                          <a:solidFill>
                            <a:schemeClr val="dk1"/>
                          </a:solidFill>
                          <a:latin typeface="+mn-lt"/>
                          <a:ea typeface="+mn-ea"/>
                          <a:cs typeface="+mn-cs"/>
                        </a:rPr>
                        <a:t>rad</a:t>
                      </a:r>
                      <a:r>
                        <a:rPr lang="en-US" sz="1600" b="1" kern="1200" dirty="0" smtClean="0">
                          <a:solidFill>
                            <a:schemeClr val="dk1"/>
                          </a:solidFill>
                          <a:latin typeface="+mn-lt"/>
                          <a:ea typeface="+mn-ea"/>
                          <a:cs typeface="+mn-cs"/>
                        </a:rPr>
                        <a:t>) </a:t>
                      </a:r>
                    </a:p>
                  </a:txBody>
                  <a:tcP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nfektivni endokarditis  vodic esc 2015 tmd 2020\pojedinacni slajdovi Baske za srpski tekst\Picture9 copy.jpg"/>
          <p:cNvPicPr>
            <a:picLocks noChangeAspect="1" noChangeArrowheads="1"/>
          </p:cNvPicPr>
          <p:nvPr/>
        </p:nvPicPr>
        <p:blipFill>
          <a:blip r:embed="rId2"/>
          <a:srcRect/>
          <a:stretch>
            <a:fillRect/>
          </a:stretch>
        </p:blipFill>
        <p:spPr bwMode="auto">
          <a:xfrm>
            <a:off x="-15876" y="71414"/>
            <a:ext cx="9159876" cy="6478587"/>
          </a:xfrm>
          <a:prstGeom prst="rect">
            <a:avLst/>
          </a:prstGeom>
          <a:noFill/>
        </p:spPr>
      </p:pic>
      <p:sp>
        <p:nvSpPr>
          <p:cNvPr id="4" name="TextBox 3"/>
          <p:cNvSpPr txBox="1"/>
          <p:nvPr/>
        </p:nvSpPr>
        <p:spPr>
          <a:xfrm>
            <a:off x="857224" y="1214422"/>
            <a:ext cx="1316386" cy="369332"/>
          </a:xfrm>
          <a:prstGeom prst="rect">
            <a:avLst/>
          </a:prstGeom>
          <a:noFill/>
        </p:spPr>
        <p:txBody>
          <a:bodyPr wrap="none" rtlCol="0">
            <a:spAutoFit/>
          </a:bodyPr>
          <a:lstStyle/>
          <a:p>
            <a:r>
              <a:rPr lang="sr-Latn-RS" dirty="0" smtClean="0"/>
              <a:t>PREPORUKE</a:t>
            </a:r>
            <a:endParaRPr lang="en-US" dirty="0"/>
          </a:p>
        </p:txBody>
      </p:sp>
      <p:sp>
        <p:nvSpPr>
          <p:cNvPr id="5" name="TextBox 4"/>
          <p:cNvSpPr txBox="1"/>
          <p:nvPr/>
        </p:nvSpPr>
        <p:spPr>
          <a:xfrm>
            <a:off x="500034" y="714356"/>
            <a:ext cx="8789025" cy="369332"/>
          </a:xfrm>
          <a:prstGeom prst="rect">
            <a:avLst/>
          </a:prstGeom>
          <a:noFill/>
        </p:spPr>
        <p:txBody>
          <a:bodyPr wrap="square" rtlCol="0">
            <a:spAutoFit/>
          </a:bodyPr>
          <a:lstStyle/>
          <a:p>
            <a:r>
              <a:rPr lang="sr-Latn-RS" b="1" dirty="0" smtClean="0"/>
              <a:t>PROCEDURE  VISOKOG  RIZIKA  ZA  INFEKTIVNI ENDOKARDITIS- I DALJE KONTRAVERZNO </a:t>
            </a:r>
            <a:endParaRPr lang="en-US" b="1" dirty="0"/>
          </a:p>
        </p:txBody>
      </p:sp>
      <p:sp>
        <p:nvSpPr>
          <p:cNvPr id="6" name="TextBox 5"/>
          <p:cNvSpPr txBox="1"/>
          <p:nvPr/>
        </p:nvSpPr>
        <p:spPr>
          <a:xfrm>
            <a:off x="357158" y="1214422"/>
            <a:ext cx="6572296" cy="1200329"/>
          </a:xfrm>
          <a:prstGeom prst="rect">
            <a:avLst/>
          </a:prstGeom>
          <a:solidFill>
            <a:srgbClr val="FFFF00"/>
          </a:solidFill>
        </p:spPr>
        <p:txBody>
          <a:bodyPr wrap="square" rtlCol="0">
            <a:spAutoFit/>
          </a:bodyPr>
          <a:lstStyle/>
          <a:p>
            <a:pPr marL="342900" indent="-342900">
              <a:buAutoNum type="alphaUcPeriod"/>
            </a:pPr>
            <a:r>
              <a:rPr lang="sr-Latn-RS" b="1" dirty="0" smtClean="0">
                <a:solidFill>
                  <a:srgbClr val="FF0000"/>
                </a:solidFill>
              </a:rPr>
              <a:t>Stomatološke procedure - </a:t>
            </a:r>
          </a:p>
          <a:p>
            <a:pPr marL="342900" indent="-342900"/>
            <a:r>
              <a:rPr lang="sr-Latn-RS" b="1" dirty="0" smtClean="0"/>
              <a:t>Treba razmotriti profilaksu antibioticima  samo za stomatološke procedure koje zahtevaju  manipulaciju  desnima,  periapikalnog dela zuba ili perforaciju oralne mukoze. </a:t>
            </a:r>
            <a:endParaRPr lang="en-US" b="1" dirty="0"/>
          </a:p>
        </p:txBody>
      </p:sp>
      <p:sp>
        <p:nvSpPr>
          <p:cNvPr id="7" name="TextBox 6"/>
          <p:cNvSpPr txBox="1"/>
          <p:nvPr/>
        </p:nvSpPr>
        <p:spPr>
          <a:xfrm>
            <a:off x="285720" y="2428868"/>
            <a:ext cx="6643734" cy="1077218"/>
          </a:xfrm>
          <a:prstGeom prst="rect">
            <a:avLst/>
          </a:prstGeom>
          <a:solidFill>
            <a:srgbClr val="FFFF99"/>
          </a:solidFill>
        </p:spPr>
        <p:txBody>
          <a:bodyPr wrap="square" rtlCol="0">
            <a:spAutoFit/>
          </a:bodyPr>
          <a:lstStyle/>
          <a:p>
            <a:pPr>
              <a:buFont typeface="Arial" pitchFamily="34" charset="0"/>
              <a:buChar char="•"/>
            </a:pPr>
            <a:r>
              <a:rPr lang="sr-Latn-RS" sz="1600" b="1" dirty="0" smtClean="0">
                <a:solidFill>
                  <a:srgbClr val="FF0000"/>
                </a:solidFill>
              </a:rPr>
              <a:t> Profilaksa antibioticima se ne preporučuje,  </a:t>
            </a:r>
            <a:r>
              <a:rPr lang="sr-Latn-RS" sz="1600" b="1" dirty="0" smtClean="0"/>
              <a:t>kod lokalne anestezije  u neinficiranom  tkivu,  tretmanu površnog karijesa, uklanjanju sutura,  , </a:t>
            </a:r>
            <a:r>
              <a:rPr lang="sr-Latn-RS" sz="1600" b="1" dirty="0" smtClean="0">
                <a:solidFill>
                  <a:srgbClr val="FF0000"/>
                </a:solidFill>
              </a:rPr>
              <a:t>postavljanju ili prilagođavanju  ortodontskih aparata ili proteza , </a:t>
            </a:r>
            <a:r>
              <a:rPr lang="sr-Latn-RS" sz="1600" b="1" dirty="0" smtClean="0"/>
              <a:t>nakon ispadanja mlečnih zuba,  traume na usnama ili oralnoj mukuzi.  </a:t>
            </a:r>
            <a:endParaRPr lang="en-US" sz="1600" b="1" dirty="0"/>
          </a:p>
        </p:txBody>
      </p:sp>
      <p:sp>
        <p:nvSpPr>
          <p:cNvPr id="8" name="TextBox 7"/>
          <p:cNvSpPr txBox="1"/>
          <p:nvPr/>
        </p:nvSpPr>
        <p:spPr>
          <a:xfrm>
            <a:off x="214282" y="3500439"/>
            <a:ext cx="6715172" cy="738664"/>
          </a:xfrm>
          <a:prstGeom prst="rect">
            <a:avLst/>
          </a:prstGeom>
          <a:solidFill>
            <a:schemeClr val="accent2">
              <a:lumMod val="20000"/>
              <a:lumOff val="80000"/>
            </a:schemeClr>
          </a:solidFill>
        </p:spPr>
        <p:txBody>
          <a:bodyPr wrap="square" rtlCol="0">
            <a:spAutoFit/>
          </a:bodyPr>
          <a:lstStyle/>
          <a:p>
            <a:r>
              <a:rPr lang="sr-Latn-RS" sz="1400" b="1" dirty="0" smtClean="0">
                <a:solidFill>
                  <a:srgbClr val="FF0000"/>
                </a:solidFill>
              </a:rPr>
              <a:t>B.</a:t>
            </a:r>
            <a:r>
              <a:rPr lang="sr-Latn-RS" sz="1400" dirty="0" smtClean="0">
                <a:solidFill>
                  <a:srgbClr val="FF0000"/>
                </a:solidFill>
              </a:rPr>
              <a:t> </a:t>
            </a:r>
            <a:r>
              <a:rPr lang="sr-Latn-RS" sz="1400" b="1" dirty="0" smtClean="0">
                <a:solidFill>
                  <a:srgbClr val="FF0000"/>
                </a:solidFill>
              </a:rPr>
              <a:t>Procedure respiratornog trakta</a:t>
            </a:r>
            <a:r>
              <a:rPr lang="sr-Latn-RS" sz="1400" dirty="0" smtClean="0">
                <a:solidFill>
                  <a:srgbClr val="FF0000"/>
                </a:solidFill>
              </a:rPr>
              <a:t> </a:t>
            </a:r>
            <a:r>
              <a:rPr lang="sr-Latn-RS" sz="1400" b="1" dirty="0" smtClean="0"/>
              <a:t>Antibiotska profilaksa se ne preporučuje kod procedura respiratornog trakta uključujući bronhoskopiju i laringoskopiju, transnazalnu ili endotrahelanu intubaciju</a:t>
            </a:r>
            <a:endParaRPr lang="en-US" sz="1400" b="1" dirty="0"/>
          </a:p>
        </p:txBody>
      </p:sp>
      <p:sp>
        <p:nvSpPr>
          <p:cNvPr id="9" name="TextBox 8"/>
          <p:cNvSpPr txBox="1"/>
          <p:nvPr/>
        </p:nvSpPr>
        <p:spPr>
          <a:xfrm>
            <a:off x="214282" y="4143380"/>
            <a:ext cx="6715172" cy="800219"/>
          </a:xfrm>
          <a:prstGeom prst="rect">
            <a:avLst/>
          </a:prstGeom>
          <a:solidFill>
            <a:schemeClr val="accent1">
              <a:lumMod val="20000"/>
              <a:lumOff val="80000"/>
            </a:schemeClr>
          </a:solidFill>
        </p:spPr>
        <p:txBody>
          <a:bodyPr wrap="square" rtlCol="0">
            <a:spAutoFit/>
          </a:bodyPr>
          <a:lstStyle/>
          <a:p>
            <a:r>
              <a:rPr lang="sr-Latn-RS" dirty="0" smtClean="0"/>
              <a:t>  </a:t>
            </a:r>
            <a:r>
              <a:rPr lang="sr-Latn-RS" sz="1400" b="1" dirty="0" smtClean="0"/>
              <a:t>C</a:t>
            </a:r>
            <a:r>
              <a:rPr lang="sr-Latn-RS" sz="1400" b="1" dirty="0" smtClean="0">
                <a:solidFill>
                  <a:srgbClr val="FF0000"/>
                </a:solidFill>
              </a:rPr>
              <a:t>.</a:t>
            </a:r>
            <a:r>
              <a:rPr lang="sr-Latn-RS" sz="1400" dirty="0" smtClean="0">
                <a:solidFill>
                  <a:srgbClr val="FF0000"/>
                </a:solidFill>
              </a:rPr>
              <a:t> </a:t>
            </a:r>
            <a:r>
              <a:rPr lang="sr-Latn-RS" sz="1400" b="1" dirty="0" smtClean="0">
                <a:solidFill>
                  <a:srgbClr val="FF0000"/>
                </a:solidFill>
              </a:rPr>
              <a:t>Gastrointerstinalne ili urogenitalne procedure ili TOE</a:t>
            </a:r>
          </a:p>
          <a:p>
            <a:r>
              <a:rPr lang="sr-Latn-RS" sz="1400" b="1" dirty="0" smtClean="0">
                <a:solidFill>
                  <a:schemeClr val="accent4">
                    <a:lumMod val="20000"/>
                    <a:lumOff val="80000"/>
                  </a:schemeClr>
                </a:solidFill>
              </a:rPr>
              <a:t>Antibiotska</a:t>
            </a:r>
            <a:r>
              <a:rPr lang="sr-Latn-RS" sz="1400" b="1" dirty="0" smtClean="0"/>
              <a:t> profilaksa se ne preporučuje kod gastroskopije, kolonoskopije, </a:t>
            </a:r>
          </a:p>
          <a:p>
            <a:r>
              <a:rPr lang="sr-Latn-RS" sz="1400" b="1" dirty="0" smtClean="0"/>
              <a:t>cistoskopije, vaginalnog porođaja, carskog reza  ili TOE.</a:t>
            </a:r>
            <a:endParaRPr lang="en-US" sz="1400" b="1" dirty="0"/>
          </a:p>
        </p:txBody>
      </p:sp>
      <p:sp>
        <p:nvSpPr>
          <p:cNvPr id="10" name="TextBox 9"/>
          <p:cNvSpPr txBox="1"/>
          <p:nvPr/>
        </p:nvSpPr>
        <p:spPr>
          <a:xfrm>
            <a:off x="214282" y="4929198"/>
            <a:ext cx="6715172" cy="523220"/>
          </a:xfrm>
          <a:prstGeom prst="rect">
            <a:avLst/>
          </a:prstGeom>
          <a:solidFill>
            <a:srgbClr val="FFFF00"/>
          </a:solidFill>
        </p:spPr>
        <p:txBody>
          <a:bodyPr wrap="square" rtlCol="0">
            <a:spAutoFit/>
          </a:bodyPr>
          <a:lstStyle/>
          <a:p>
            <a:r>
              <a:rPr lang="sr-Latn-RS" sz="1400" b="1" dirty="0" smtClean="0">
                <a:solidFill>
                  <a:srgbClr val="FF0000"/>
                </a:solidFill>
              </a:rPr>
              <a:t>D. Procedure kože i mekog tkiva</a:t>
            </a:r>
          </a:p>
          <a:p>
            <a:r>
              <a:rPr lang="sr-Latn-RS" sz="1400" dirty="0" smtClean="0"/>
              <a:t>Antibiotksa profilaksa se ne preporučuje ni u jednoj proceduri.</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infektivni endokarditis  vodic esc 2015 tmd 2020\pojedinacni slajdovi Baske za srpski tekst\Picture10 copy.jpg"/>
          <p:cNvPicPr>
            <a:picLocks noChangeAspect="1" noChangeArrowheads="1"/>
          </p:cNvPicPr>
          <p:nvPr/>
        </p:nvPicPr>
        <p:blipFill>
          <a:blip r:embed="rId2"/>
          <a:srcRect/>
          <a:stretch>
            <a:fillRect/>
          </a:stretch>
        </p:blipFill>
        <p:spPr bwMode="auto">
          <a:xfrm>
            <a:off x="-7938" y="188913"/>
            <a:ext cx="9159876" cy="6478587"/>
          </a:xfrm>
          <a:prstGeom prst="rect">
            <a:avLst/>
          </a:prstGeom>
          <a:noFill/>
        </p:spPr>
      </p:pic>
      <p:sp>
        <p:nvSpPr>
          <p:cNvPr id="3" name="TextBox 2"/>
          <p:cNvSpPr txBox="1"/>
          <p:nvPr/>
        </p:nvSpPr>
        <p:spPr>
          <a:xfrm>
            <a:off x="642910" y="857232"/>
            <a:ext cx="8501090" cy="461665"/>
          </a:xfrm>
          <a:prstGeom prst="rect">
            <a:avLst/>
          </a:prstGeom>
          <a:noFill/>
        </p:spPr>
        <p:txBody>
          <a:bodyPr wrap="square" rtlCol="0">
            <a:spAutoFit/>
          </a:bodyPr>
          <a:lstStyle/>
          <a:p>
            <a:r>
              <a:rPr lang="sr-Latn-RS" sz="2400" b="1" dirty="0" smtClean="0"/>
              <a:t>PROFILAKSA KOD STOMATOLOŠKIH INTERVENCIJA SA RIZIKOM</a:t>
            </a:r>
            <a:endParaRPr lang="en-US" sz="2400" b="1" dirty="0"/>
          </a:p>
        </p:txBody>
      </p:sp>
      <p:sp>
        <p:nvSpPr>
          <p:cNvPr id="5" name="TextBox 4"/>
          <p:cNvSpPr txBox="1"/>
          <p:nvPr/>
        </p:nvSpPr>
        <p:spPr>
          <a:xfrm>
            <a:off x="1714480" y="2143116"/>
            <a:ext cx="1118127" cy="369332"/>
          </a:xfrm>
          <a:prstGeom prst="rect">
            <a:avLst/>
          </a:prstGeom>
          <a:noFill/>
        </p:spPr>
        <p:txBody>
          <a:bodyPr wrap="none" rtlCol="0">
            <a:spAutoFit/>
          </a:bodyPr>
          <a:lstStyle/>
          <a:p>
            <a:r>
              <a:rPr lang="sr-Latn-RS" dirty="0" smtClean="0"/>
              <a:t>SITUACIJA</a:t>
            </a:r>
            <a:endParaRPr lang="en-US" dirty="0"/>
          </a:p>
        </p:txBody>
      </p:sp>
      <p:sp>
        <p:nvSpPr>
          <p:cNvPr id="7" name="TextBox 6"/>
          <p:cNvSpPr txBox="1"/>
          <p:nvPr/>
        </p:nvSpPr>
        <p:spPr>
          <a:xfrm>
            <a:off x="3357554" y="2143116"/>
            <a:ext cx="1255665" cy="369332"/>
          </a:xfrm>
          <a:prstGeom prst="rect">
            <a:avLst/>
          </a:prstGeom>
          <a:noFill/>
        </p:spPr>
        <p:txBody>
          <a:bodyPr wrap="none" rtlCol="0">
            <a:spAutoFit/>
          </a:bodyPr>
          <a:lstStyle/>
          <a:p>
            <a:r>
              <a:rPr lang="sr-Latn-RS" dirty="0" smtClean="0"/>
              <a:t>ANTIBIOTIK</a:t>
            </a:r>
            <a:endParaRPr lang="en-US" dirty="0"/>
          </a:p>
        </p:txBody>
      </p:sp>
      <p:sp>
        <p:nvSpPr>
          <p:cNvPr id="8" name="TextBox 7"/>
          <p:cNvSpPr txBox="1"/>
          <p:nvPr/>
        </p:nvSpPr>
        <p:spPr>
          <a:xfrm>
            <a:off x="4857752" y="1857364"/>
            <a:ext cx="3182410" cy="646331"/>
          </a:xfrm>
          <a:prstGeom prst="rect">
            <a:avLst/>
          </a:prstGeom>
          <a:noFill/>
        </p:spPr>
        <p:txBody>
          <a:bodyPr wrap="none" rtlCol="0">
            <a:spAutoFit/>
          </a:bodyPr>
          <a:lstStyle/>
          <a:p>
            <a:pPr algn="ctr"/>
            <a:r>
              <a:rPr lang="sr-Latn-RS" dirty="0" smtClean="0"/>
              <a:t>Pojedinačna doza 30-60 minuta </a:t>
            </a:r>
          </a:p>
          <a:p>
            <a:pPr algn="ctr"/>
            <a:r>
              <a:rPr lang="sr-Latn-RS" dirty="0" smtClean="0"/>
              <a:t>pre intervencije</a:t>
            </a:r>
            <a:endParaRPr lang="en-US" dirty="0"/>
          </a:p>
        </p:txBody>
      </p:sp>
      <p:sp>
        <p:nvSpPr>
          <p:cNvPr id="9" name="TextBox 8"/>
          <p:cNvSpPr txBox="1"/>
          <p:nvPr/>
        </p:nvSpPr>
        <p:spPr>
          <a:xfrm>
            <a:off x="5000628" y="2428868"/>
            <a:ext cx="998991" cy="369332"/>
          </a:xfrm>
          <a:prstGeom prst="rect">
            <a:avLst/>
          </a:prstGeom>
          <a:noFill/>
        </p:spPr>
        <p:txBody>
          <a:bodyPr wrap="none" rtlCol="0">
            <a:spAutoFit/>
          </a:bodyPr>
          <a:lstStyle/>
          <a:p>
            <a:r>
              <a:rPr lang="sr-Latn-RS" dirty="0" smtClean="0"/>
              <a:t>ODRASLI</a:t>
            </a:r>
            <a:endParaRPr lang="en-US" dirty="0"/>
          </a:p>
        </p:txBody>
      </p:sp>
      <p:sp>
        <p:nvSpPr>
          <p:cNvPr id="10" name="TextBox 9"/>
          <p:cNvSpPr txBox="1"/>
          <p:nvPr/>
        </p:nvSpPr>
        <p:spPr>
          <a:xfrm>
            <a:off x="6858016" y="2428868"/>
            <a:ext cx="693331" cy="369332"/>
          </a:xfrm>
          <a:prstGeom prst="rect">
            <a:avLst/>
          </a:prstGeom>
          <a:noFill/>
        </p:spPr>
        <p:txBody>
          <a:bodyPr wrap="none" rtlCol="0">
            <a:spAutoFit/>
          </a:bodyPr>
          <a:lstStyle/>
          <a:p>
            <a:r>
              <a:rPr lang="sr-Latn-RS" dirty="0" smtClean="0"/>
              <a:t>DECA</a:t>
            </a:r>
            <a:endParaRPr lang="en-US" dirty="0"/>
          </a:p>
        </p:txBody>
      </p:sp>
      <p:sp>
        <p:nvSpPr>
          <p:cNvPr id="11" name="TextBox 10"/>
          <p:cNvSpPr txBox="1"/>
          <p:nvPr/>
        </p:nvSpPr>
        <p:spPr>
          <a:xfrm>
            <a:off x="1214414" y="2786058"/>
            <a:ext cx="2060821" cy="523220"/>
          </a:xfrm>
          <a:prstGeom prst="rect">
            <a:avLst/>
          </a:prstGeom>
          <a:noFill/>
        </p:spPr>
        <p:txBody>
          <a:bodyPr wrap="none" rtlCol="0">
            <a:spAutoFit/>
          </a:bodyPr>
          <a:lstStyle/>
          <a:p>
            <a:r>
              <a:rPr lang="sr-Latn-RS" sz="1400" dirty="0" smtClean="0"/>
              <a:t>Bez alergije na penicilin ili</a:t>
            </a:r>
          </a:p>
          <a:p>
            <a:r>
              <a:rPr lang="sr-Latn-RS" sz="1400" dirty="0" smtClean="0"/>
              <a:t>ampicilin </a:t>
            </a:r>
            <a:endParaRPr lang="en-US" sz="1400" dirty="0"/>
          </a:p>
        </p:txBody>
      </p:sp>
      <p:sp>
        <p:nvSpPr>
          <p:cNvPr id="13" name="TextBox 12"/>
          <p:cNvSpPr txBox="1"/>
          <p:nvPr/>
        </p:nvSpPr>
        <p:spPr>
          <a:xfrm>
            <a:off x="1285852" y="3357562"/>
            <a:ext cx="1818896" cy="523220"/>
          </a:xfrm>
          <a:prstGeom prst="rect">
            <a:avLst/>
          </a:prstGeom>
          <a:noFill/>
        </p:spPr>
        <p:txBody>
          <a:bodyPr wrap="none" rtlCol="0">
            <a:spAutoFit/>
          </a:bodyPr>
          <a:lstStyle/>
          <a:p>
            <a:r>
              <a:rPr lang="sr-Latn-RS" sz="1400" dirty="0" smtClean="0"/>
              <a:t>Alergija na penicilin ili </a:t>
            </a:r>
          </a:p>
          <a:p>
            <a:r>
              <a:rPr lang="sr-Latn-RS" sz="1400" dirty="0" smtClean="0"/>
              <a:t>ampicilin</a:t>
            </a:r>
            <a:endParaRPr lang="en-US" sz="1400" dirty="0"/>
          </a:p>
        </p:txBody>
      </p:sp>
      <p:sp>
        <p:nvSpPr>
          <p:cNvPr id="14" name="TextBox 13"/>
          <p:cNvSpPr txBox="1"/>
          <p:nvPr/>
        </p:nvSpPr>
        <p:spPr>
          <a:xfrm>
            <a:off x="3286116" y="2714620"/>
            <a:ext cx="1643074" cy="646331"/>
          </a:xfrm>
          <a:prstGeom prst="rect">
            <a:avLst/>
          </a:prstGeom>
          <a:noFill/>
        </p:spPr>
        <p:txBody>
          <a:bodyPr wrap="square" rtlCol="0">
            <a:spAutoFit/>
          </a:bodyPr>
          <a:lstStyle/>
          <a:p>
            <a:r>
              <a:rPr lang="sr-Latn-RS" b="1" dirty="0" smtClean="0"/>
              <a:t>Amoxicillin </a:t>
            </a:r>
          </a:p>
          <a:p>
            <a:r>
              <a:rPr lang="sr-Latn-RS" b="1" dirty="0" smtClean="0"/>
              <a:t>ili ampicillin</a:t>
            </a:r>
            <a:endParaRPr lang="en-US" b="1" dirty="0"/>
          </a:p>
        </p:txBody>
      </p:sp>
      <p:sp>
        <p:nvSpPr>
          <p:cNvPr id="15" name="TextBox 14"/>
          <p:cNvSpPr txBox="1"/>
          <p:nvPr/>
        </p:nvSpPr>
        <p:spPr>
          <a:xfrm>
            <a:off x="3357554" y="3429000"/>
            <a:ext cx="1274708" cy="369332"/>
          </a:xfrm>
          <a:prstGeom prst="rect">
            <a:avLst/>
          </a:prstGeom>
          <a:noFill/>
        </p:spPr>
        <p:txBody>
          <a:bodyPr wrap="none" rtlCol="0">
            <a:spAutoFit/>
          </a:bodyPr>
          <a:lstStyle/>
          <a:p>
            <a:r>
              <a:rPr lang="sr-Latn-RS" dirty="0" smtClean="0"/>
              <a:t>Klindamicin</a:t>
            </a:r>
            <a:endParaRPr lang="en-US" dirty="0"/>
          </a:p>
        </p:txBody>
      </p:sp>
      <p:sp>
        <p:nvSpPr>
          <p:cNvPr id="16" name="TextBox 15"/>
          <p:cNvSpPr txBox="1"/>
          <p:nvPr/>
        </p:nvSpPr>
        <p:spPr>
          <a:xfrm>
            <a:off x="4786314" y="2857496"/>
            <a:ext cx="1591526" cy="369332"/>
          </a:xfrm>
          <a:prstGeom prst="rect">
            <a:avLst/>
          </a:prstGeom>
          <a:noFill/>
        </p:spPr>
        <p:txBody>
          <a:bodyPr wrap="none" rtlCol="0">
            <a:spAutoFit/>
          </a:bodyPr>
          <a:lstStyle/>
          <a:p>
            <a:r>
              <a:rPr lang="sr-Latn-RS" dirty="0" smtClean="0"/>
              <a:t>2 g oralno </a:t>
            </a:r>
            <a:r>
              <a:rPr lang="sr-Latn-RS" sz="1400" dirty="0" smtClean="0"/>
              <a:t>ili</a:t>
            </a:r>
            <a:r>
              <a:rPr lang="sr-Latn-RS" dirty="0" smtClean="0"/>
              <a:t> i.v</a:t>
            </a:r>
            <a:endParaRPr lang="en-US" dirty="0"/>
          </a:p>
        </p:txBody>
      </p:sp>
      <p:sp>
        <p:nvSpPr>
          <p:cNvPr id="17" name="TextBox 16"/>
          <p:cNvSpPr txBox="1"/>
          <p:nvPr/>
        </p:nvSpPr>
        <p:spPr>
          <a:xfrm>
            <a:off x="4714876" y="3357562"/>
            <a:ext cx="1802994" cy="338554"/>
          </a:xfrm>
          <a:prstGeom prst="rect">
            <a:avLst/>
          </a:prstGeom>
          <a:noFill/>
        </p:spPr>
        <p:txBody>
          <a:bodyPr wrap="none" rtlCol="0">
            <a:spAutoFit/>
          </a:bodyPr>
          <a:lstStyle/>
          <a:p>
            <a:r>
              <a:rPr lang="sr-Latn-RS" sz="1600" dirty="0" smtClean="0"/>
              <a:t>600 mg oralno </a:t>
            </a:r>
            <a:r>
              <a:rPr lang="sr-Latn-RS" sz="1400" dirty="0" smtClean="0"/>
              <a:t>ili </a:t>
            </a:r>
            <a:r>
              <a:rPr lang="sr-Latn-RS" sz="1600" dirty="0" smtClean="0"/>
              <a:t>i.v</a:t>
            </a:r>
            <a:endParaRPr lang="en-US" sz="1600" dirty="0"/>
          </a:p>
        </p:txBody>
      </p:sp>
      <p:sp>
        <p:nvSpPr>
          <p:cNvPr id="18" name="TextBox 17"/>
          <p:cNvSpPr txBox="1"/>
          <p:nvPr/>
        </p:nvSpPr>
        <p:spPr>
          <a:xfrm>
            <a:off x="6429388" y="2786058"/>
            <a:ext cx="1714512" cy="584775"/>
          </a:xfrm>
          <a:prstGeom prst="rect">
            <a:avLst/>
          </a:prstGeom>
          <a:noFill/>
        </p:spPr>
        <p:txBody>
          <a:bodyPr wrap="square" rtlCol="0">
            <a:spAutoFit/>
          </a:bodyPr>
          <a:lstStyle/>
          <a:p>
            <a:r>
              <a:rPr lang="sr-Latn-RS" sz="1600" dirty="0" smtClean="0"/>
              <a:t>50 mg/kg oralno ili i.v</a:t>
            </a:r>
            <a:endParaRPr lang="en-US" sz="1600" dirty="0"/>
          </a:p>
        </p:txBody>
      </p:sp>
      <p:sp>
        <p:nvSpPr>
          <p:cNvPr id="19" name="TextBox 18"/>
          <p:cNvSpPr txBox="1"/>
          <p:nvPr/>
        </p:nvSpPr>
        <p:spPr>
          <a:xfrm>
            <a:off x="6357950" y="3429000"/>
            <a:ext cx="1754839" cy="307777"/>
          </a:xfrm>
          <a:prstGeom prst="rect">
            <a:avLst/>
          </a:prstGeom>
          <a:noFill/>
        </p:spPr>
        <p:txBody>
          <a:bodyPr wrap="none" rtlCol="0">
            <a:spAutoFit/>
          </a:bodyPr>
          <a:lstStyle/>
          <a:p>
            <a:r>
              <a:rPr lang="sr-Latn-RS" sz="1400" dirty="0" smtClean="0"/>
              <a:t>20 mg/kg oralno ili i.v</a:t>
            </a:r>
            <a:endParaRPr lang="en-US" sz="1400" dirty="0"/>
          </a:p>
        </p:txBody>
      </p:sp>
      <p:sp>
        <p:nvSpPr>
          <p:cNvPr id="20" name="TextBox 19"/>
          <p:cNvSpPr txBox="1"/>
          <p:nvPr/>
        </p:nvSpPr>
        <p:spPr>
          <a:xfrm>
            <a:off x="1071538" y="4143380"/>
            <a:ext cx="7143800" cy="1477328"/>
          </a:xfrm>
          <a:prstGeom prst="rect">
            <a:avLst/>
          </a:prstGeom>
          <a:noFill/>
        </p:spPr>
        <p:txBody>
          <a:bodyPr wrap="square" rtlCol="0">
            <a:spAutoFit/>
          </a:bodyPr>
          <a:lstStyle/>
          <a:p>
            <a:pPr>
              <a:buFont typeface="Wingdings" pitchFamily="2" charset="2"/>
              <a:buChar char="v"/>
            </a:pPr>
            <a:r>
              <a:rPr lang="sr-Latn-RS" b="1" dirty="0" smtClean="0"/>
              <a:t>Alternativno, Cefaleksin 2 g i.v. za odrasle ili 50 mg/kg  i.v. za decu, Cefazolin ili Ceftriaxon 1g i.v. za odrasle ili 50 mg/kg i.v. za decu. </a:t>
            </a:r>
          </a:p>
          <a:p>
            <a:r>
              <a:rPr lang="sr-Latn-RS" b="1" dirty="0" smtClean="0">
                <a:solidFill>
                  <a:srgbClr val="FF0000"/>
                </a:solidFill>
              </a:rPr>
              <a:t>Cefalosporine ne treba koristiti kod pacijenta sa anafilaksom, angioedemom ili urtikarijom nakon uzimanja penicilina ili ampicilina zbog ukrštene reakcije.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910" y="1857364"/>
            <a:ext cx="7772400" cy="1500187"/>
          </a:xfrm>
        </p:spPr>
        <p:txBody>
          <a:bodyPr>
            <a:normAutofit/>
          </a:bodyPr>
          <a:lstStyle/>
          <a:p>
            <a:pPr algn="ctr"/>
            <a:r>
              <a:rPr lang="sr-Latn-RS" sz="4000" b="1" dirty="0" smtClean="0">
                <a:solidFill>
                  <a:srgbClr val="FF0000"/>
                </a:solidFill>
              </a:rPr>
              <a:t>LEČENJE BAKTERIJSKOG ENDOKARDITA</a:t>
            </a:r>
            <a:endParaRPr lang="en-US" sz="4000" b="1" dirty="0">
              <a:solidFill>
                <a:srgbClr val="FF0000"/>
              </a:solidFill>
            </a:endParaRPr>
          </a:p>
        </p:txBody>
      </p:sp>
      <p:pic>
        <p:nvPicPr>
          <p:cNvPr id="2050" name="Picture 2" descr="E:\infektivni endokarditis  vodic esc 2015 tmd 2020\slučajevi\images  IE TH.jpg"/>
          <p:cNvPicPr>
            <a:picLocks noChangeAspect="1" noChangeArrowheads="1"/>
          </p:cNvPicPr>
          <p:nvPr/>
        </p:nvPicPr>
        <p:blipFill>
          <a:blip r:embed="rId2"/>
          <a:srcRect/>
          <a:stretch>
            <a:fillRect/>
          </a:stretch>
        </p:blipFill>
        <p:spPr bwMode="auto">
          <a:xfrm>
            <a:off x="4643439" y="3439636"/>
            <a:ext cx="3929090" cy="279952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sr-Latn-RS" i="1" dirty="0" smtClean="0"/>
              <a:t/>
            </a:r>
            <a:br>
              <a:rPr lang="sr-Latn-RS" i="1" dirty="0" smtClean="0"/>
            </a:br>
            <a:r>
              <a:rPr lang="en-US" dirty="0" smtClean="0"/>
              <a:t> </a:t>
            </a:r>
            <a:r>
              <a:rPr lang="en-US" dirty="0" err="1" smtClean="0">
                <a:latin typeface="Arial" pitchFamily="34" charset="0"/>
                <a:cs typeface="Arial" pitchFamily="34" charset="0"/>
              </a:rPr>
              <a:t>Antimikrobna</a:t>
            </a:r>
            <a:r>
              <a:rPr lang="en-US" dirty="0" smtClean="0">
                <a:latin typeface="Arial" pitchFamily="34" charset="0"/>
                <a:cs typeface="Arial" pitchFamily="34" charset="0"/>
              </a:rPr>
              <a:t> </a:t>
            </a:r>
            <a:r>
              <a:rPr lang="en-US" dirty="0" err="1" smtClean="0">
                <a:latin typeface="Arial" pitchFamily="34" charset="0"/>
                <a:cs typeface="Arial" pitchFamily="34" charset="0"/>
              </a:rPr>
              <a:t>terapija</a:t>
            </a:r>
            <a:r>
              <a:rPr lang="en-US" dirty="0" smtClean="0">
                <a:latin typeface="Arial" pitchFamily="34" charset="0"/>
                <a:cs typeface="Arial" pitchFamily="34" charset="0"/>
              </a:rPr>
              <a:t>: </a:t>
            </a:r>
            <a:r>
              <a:rPr lang="sr-Latn-RS" dirty="0" smtClean="0">
                <a:latin typeface="Arial" pitchFamily="34" charset="0"/>
                <a:cs typeface="Arial" pitchFamily="34" charset="0"/>
              </a:rPr>
              <a:t/>
            </a:r>
            <a:br>
              <a:rPr lang="sr-Latn-RS" dirty="0" smtClean="0">
                <a:latin typeface="Arial" pitchFamily="34" charset="0"/>
                <a:cs typeface="Arial" pitchFamily="34" charset="0"/>
              </a:rPr>
            </a:br>
            <a:r>
              <a:rPr lang="en-US" dirty="0" err="1" smtClean="0">
                <a:latin typeface="Arial" pitchFamily="34" charset="0"/>
                <a:cs typeface="Arial" pitchFamily="34" charset="0"/>
              </a:rPr>
              <a:t>principi</a:t>
            </a:r>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a:t>
            </a:r>
            <a:r>
              <a:rPr lang="en-US" dirty="0" err="1" smtClean="0">
                <a:latin typeface="Arial" pitchFamily="34" charset="0"/>
                <a:cs typeface="Arial" pitchFamily="34" charset="0"/>
              </a:rPr>
              <a:t>metode</a:t>
            </a:r>
            <a:r>
              <a:rPr lang="en-US" dirty="0" smtClean="0">
                <a:latin typeface="Arial" pitchFamily="34" charset="0"/>
                <a:cs typeface="Arial" pitchFamily="34" charset="0"/>
              </a:rPr>
              <a:t> </a:t>
            </a:r>
            <a:r>
              <a:rPr lang="en-US" i="1" dirty="0" smtClean="0"/>
              <a:t/>
            </a:r>
            <a:br>
              <a:rPr lang="en-US" i="1" dirty="0" smtClean="0"/>
            </a:br>
            <a:endParaRPr lang="en-US" dirty="0"/>
          </a:p>
        </p:txBody>
      </p:sp>
      <p:sp>
        <p:nvSpPr>
          <p:cNvPr id="5" name="Content Placeholder 4"/>
          <p:cNvSpPr>
            <a:spLocks noGrp="1"/>
          </p:cNvSpPr>
          <p:nvPr>
            <p:ph idx="1"/>
          </p:nvPr>
        </p:nvSpPr>
        <p:spPr>
          <a:xfrm>
            <a:off x="457200" y="1285860"/>
            <a:ext cx="8229600" cy="4857784"/>
          </a:xfrm>
        </p:spPr>
        <p:txBody>
          <a:bodyPr>
            <a:noAutofit/>
          </a:bodyPr>
          <a:lstStyle/>
          <a:p>
            <a:r>
              <a:rPr lang="vi-VN" sz="2400" b="1" dirty="0" smtClean="0">
                <a:solidFill>
                  <a:srgbClr val="FF0000"/>
                </a:solidFill>
                <a:latin typeface="Arial" pitchFamily="34" charset="0"/>
                <a:cs typeface="Arial" pitchFamily="34" charset="0"/>
              </a:rPr>
              <a:t>Lečenje IE se oslanja na kombinaciju produžene </a:t>
            </a:r>
            <a:r>
              <a:rPr lang="sr-Latn-RS" sz="2400" b="1" dirty="0" smtClean="0">
                <a:solidFill>
                  <a:srgbClr val="FF0000"/>
                </a:solidFill>
                <a:latin typeface="Arial" pitchFamily="34" charset="0"/>
                <a:cs typeface="Arial" pitchFamily="34" charset="0"/>
              </a:rPr>
              <a:t>AB</a:t>
            </a:r>
            <a:r>
              <a:rPr lang="vi-VN" sz="2400" b="1" dirty="0" smtClean="0">
                <a:solidFill>
                  <a:srgbClr val="FF0000"/>
                </a:solidFill>
                <a:latin typeface="Arial" pitchFamily="34" charset="0"/>
                <a:cs typeface="Arial" pitchFamily="34" charset="0"/>
              </a:rPr>
              <a:t> </a:t>
            </a:r>
            <a:r>
              <a:rPr lang="sr-Latn-RS" sz="2400" b="1" dirty="0" smtClean="0">
                <a:solidFill>
                  <a:srgbClr val="FF0000"/>
                </a:solidFill>
                <a:latin typeface="Arial" pitchFamily="34" charset="0"/>
                <a:cs typeface="Arial" pitchFamily="34" charset="0"/>
              </a:rPr>
              <a:t>Th</a:t>
            </a:r>
            <a:r>
              <a:rPr lang="vi-VN" sz="2400" b="1" dirty="0" smtClean="0">
                <a:solidFill>
                  <a:srgbClr val="FF0000"/>
                </a:solidFill>
                <a:latin typeface="Arial" pitchFamily="34" charset="0"/>
                <a:cs typeface="Arial" pitchFamily="34" charset="0"/>
              </a:rPr>
              <a:t> </a:t>
            </a:r>
            <a:endParaRPr lang="sr-Latn-RS" sz="2400" b="1" dirty="0" smtClean="0">
              <a:solidFill>
                <a:srgbClr val="FF0000"/>
              </a:solidFill>
              <a:latin typeface="Arial" pitchFamily="34" charset="0"/>
              <a:cs typeface="Arial" pitchFamily="34" charset="0"/>
            </a:endParaRPr>
          </a:p>
          <a:p>
            <a:r>
              <a:rPr lang="vi-VN" sz="2400" b="1" dirty="0" smtClean="0">
                <a:solidFill>
                  <a:srgbClr val="002060"/>
                </a:solidFill>
                <a:latin typeface="Arial" pitchFamily="34" charset="0"/>
                <a:cs typeface="Arial" pitchFamily="34" charset="0"/>
              </a:rPr>
              <a:t>i - kod oko </a:t>
            </a:r>
            <a:r>
              <a:rPr lang="sr-Latn-RS" sz="2400" b="1" dirty="0" smtClean="0">
                <a:solidFill>
                  <a:srgbClr val="002060"/>
                </a:solidFill>
                <a:latin typeface="Arial" pitchFamily="34" charset="0"/>
                <a:cs typeface="Arial" pitchFamily="34" charset="0"/>
              </a:rPr>
              <a:t>50%</a:t>
            </a:r>
            <a:r>
              <a:rPr lang="vi-VN" sz="2400" b="1" dirty="0" smtClean="0">
                <a:solidFill>
                  <a:srgbClr val="002060"/>
                </a:solidFill>
                <a:latin typeface="Arial" pitchFamily="34" charset="0"/>
                <a:cs typeface="Arial" pitchFamily="34" charset="0"/>
              </a:rPr>
              <a:t>p</a:t>
            </a:r>
            <a:r>
              <a:rPr lang="sr-Latn-RS" sz="2400" b="1" dirty="0" smtClean="0">
                <a:solidFill>
                  <a:srgbClr val="002060"/>
                </a:solidFill>
                <a:latin typeface="Arial" pitchFamily="34" charset="0"/>
                <a:cs typeface="Arial" pitchFamily="34" charset="0"/>
              </a:rPr>
              <a:t>ts </a:t>
            </a:r>
            <a:r>
              <a:rPr lang="vi-VN" sz="2400" b="1" dirty="0" smtClean="0">
                <a:solidFill>
                  <a:srgbClr val="002060"/>
                </a:solidFill>
                <a:latin typeface="Arial" pitchFamily="34" charset="0"/>
                <a:cs typeface="Arial" pitchFamily="34" charset="0"/>
              </a:rPr>
              <a:t>- na hiruršk</a:t>
            </a:r>
            <a:r>
              <a:rPr lang="sr-Latn-RS" sz="2400" b="1" dirty="0" smtClean="0">
                <a:solidFill>
                  <a:srgbClr val="002060"/>
                </a:solidFill>
                <a:latin typeface="Arial" pitchFamily="34" charset="0"/>
                <a:cs typeface="Arial" pitchFamily="34" charset="0"/>
              </a:rPr>
              <a:t>u</a:t>
            </a:r>
            <a:r>
              <a:rPr lang="vi-VN" sz="2400" b="1" dirty="0" smtClean="0">
                <a:solidFill>
                  <a:srgbClr val="002060"/>
                </a:solidFill>
                <a:latin typeface="Arial" pitchFamily="34" charset="0"/>
                <a:cs typeface="Arial" pitchFamily="34" charset="0"/>
              </a:rPr>
              <a:t> </a:t>
            </a:r>
            <a:r>
              <a:rPr lang="sr-Latn-RS" sz="2400" b="1" dirty="0" smtClean="0">
                <a:solidFill>
                  <a:srgbClr val="002060"/>
                </a:solidFill>
                <a:latin typeface="Arial" pitchFamily="34" charset="0"/>
                <a:cs typeface="Arial" pitchFamily="34" charset="0"/>
              </a:rPr>
              <a:t>eradikaciju </a:t>
            </a:r>
            <a:r>
              <a:rPr lang="vi-VN" sz="2400" b="1" dirty="0" smtClean="0">
                <a:solidFill>
                  <a:srgbClr val="002060"/>
                </a:solidFill>
                <a:latin typeface="Arial" pitchFamily="34" charset="0"/>
                <a:cs typeface="Arial" pitchFamily="34" charset="0"/>
              </a:rPr>
              <a:t> zaraženih tkiva. </a:t>
            </a:r>
            <a:endParaRPr lang="sr-Latn-RS" sz="2400" b="1" dirty="0" smtClean="0">
              <a:solidFill>
                <a:srgbClr val="002060"/>
              </a:solidFill>
              <a:latin typeface="Arial" pitchFamily="34" charset="0"/>
              <a:cs typeface="Arial" pitchFamily="34" charset="0"/>
            </a:endParaRPr>
          </a:p>
          <a:p>
            <a:r>
              <a:rPr lang="vi-VN" sz="2400" b="1" dirty="0" smtClean="0"/>
              <a:t>Dugotrajna terapija kombinacijom baktericidnih lekova je osnova IE tretmana. </a:t>
            </a:r>
            <a:endParaRPr lang="sr-Latn-RS" sz="2400" b="1" dirty="0" smtClean="0"/>
          </a:p>
          <a:p>
            <a:r>
              <a:rPr lang="vi-VN" sz="2400" b="1" dirty="0" smtClean="0">
                <a:solidFill>
                  <a:srgbClr val="FF0000"/>
                </a:solidFill>
                <a:latin typeface="Arial" pitchFamily="34" charset="0"/>
                <a:cs typeface="Arial" pitchFamily="34" charset="0"/>
              </a:rPr>
              <a:t>Lečenje </a:t>
            </a:r>
            <a:r>
              <a:rPr lang="sr-Latn-RS" sz="2400" b="1" dirty="0" smtClean="0">
                <a:solidFill>
                  <a:srgbClr val="FF0000"/>
                </a:solidFill>
                <a:latin typeface="Arial" pitchFamily="34" charset="0"/>
                <a:cs typeface="Arial" pitchFamily="34" charset="0"/>
              </a:rPr>
              <a:t> IE veštačkog zaliska (</a:t>
            </a:r>
            <a:r>
              <a:rPr lang="vi-VN" sz="2400" b="1" dirty="0" smtClean="0">
                <a:solidFill>
                  <a:srgbClr val="FF0000"/>
                </a:solidFill>
                <a:latin typeface="Arial" pitchFamily="34" charset="0"/>
                <a:cs typeface="Arial" pitchFamily="34" charset="0"/>
              </a:rPr>
              <a:t>PVE</a:t>
            </a:r>
            <a:r>
              <a:rPr lang="sr-Latn-RS" sz="2400" b="1" dirty="0" smtClean="0">
                <a:solidFill>
                  <a:srgbClr val="FF0000"/>
                </a:solidFill>
                <a:latin typeface="Arial" pitchFamily="34" charset="0"/>
                <a:cs typeface="Arial" pitchFamily="34" charset="0"/>
              </a:rPr>
              <a:t>)</a:t>
            </a:r>
            <a:r>
              <a:rPr lang="vi-VN" sz="2400" b="1" dirty="0" smtClean="0">
                <a:solidFill>
                  <a:srgbClr val="FF0000"/>
                </a:solidFill>
                <a:latin typeface="Arial" pitchFamily="34" charset="0"/>
                <a:cs typeface="Arial" pitchFamily="34" charset="0"/>
              </a:rPr>
              <a:t> lekovima treba  da traje duže (najmanje 6 nedelja) od lečenja </a:t>
            </a:r>
            <a:r>
              <a:rPr lang="sr-Latn-RS" sz="2400" b="1" dirty="0" smtClean="0">
                <a:solidFill>
                  <a:srgbClr val="FF0000"/>
                </a:solidFill>
                <a:latin typeface="Arial" pitchFamily="34" charset="0"/>
                <a:cs typeface="Arial" pitchFamily="34" charset="0"/>
              </a:rPr>
              <a:t>IE prirodnog zaliska </a:t>
            </a:r>
            <a:r>
              <a:rPr lang="vi-VN" sz="2400" b="1" dirty="0" smtClean="0">
                <a:solidFill>
                  <a:srgbClr val="FF0000"/>
                </a:solidFill>
                <a:latin typeface="Arial" pitchFamily="34" charset="0"/>
                <a:cs typeface="Arial" pitchFamily="34" charset="0"/>
              </a:rPr>
              <a:t> (NVE) (2–6 nedelja). </a:t>
            </a:r>
            <a:endParaRPr lang="sr-Latn-RS" sz="2400" b="1" dirty="0" smtClean="0">
              <a:solidFill>
                <a:srgbClr val="FF0000"/>
              </a:solidFill>
              <a:latin typeface="Arial" pitchFamily="34" charset="0"/>
              <a:cs typeface="Arial" pitchFamily="34" charset="0"/>
            </a:endParaRPr>
          </a:p>
          <a:p>
            <a:r>
              <a:rPr lang="vi-VN" sz="2400" b="1" dirty="0" smtClean="0"/>
              <a:t> </a:t>
            </a:r>
            <a:r>
              <a:rPr lang="sr-Latn-RS" sz="2400" b="1" dirty="0" smtClean="0">
                <a:latin typeface="Arial" pitchFamily="34" charset="0"/>
                <a:cs typeface="Arial" pitchFamily="34" charset="0"/>
              </a:rPr>
              <a:t>A</a:t>
            </a:r>
            <a:r>
              <a:rPr lang="vi-VN" sz="2400" b="1" dirty="0" smtClean="0">
                <a:latin typeface="Arial" pitchFamily="34" charset="0"/>
                <a:cs typeface="Arial" pitchFamily="34" charset="0"/>
              </a:rPr>
              <a:t>minoglikozid</a:t>
            </a:r>
            <a:r>
              <a:rPr lang="sr-Latn-RS" sz="2400" b="1" dirty="0" smtClean="0">
                <a:latin typeface="Arial" pitchFamily="34" charset="0"/>
                <a:cs typeface="Arial" pitchFamily="34" charset="0"/>
              </a:rPr>
              <a:t>i</a:t>
            </a:r>
            <a:r>
              <a:rPr lang="vi-VN" sz="2400" b="1" dirty="0" smtClean="0">
                <a:latin typeface="Arial" pitchFamily="34" charset="0"/>
                <a:cs typeface="Arial" pitchFamily="34" charset="0"/>
              </a:rPr>
              <a:t> </a:t>
            </a:r>
            <a:r>
              <a:rPr lang="sr-Latn-RS" sz="2400" b="1" dirty="0" smtClean="0">
                <a:latin typeface="Arial" pitchFamily="34" charset="0"/>
                <a:cs typeface="Arial" pitchFamily="34" charset="0"/>
              </a:rPr>
              <a:t>- </a:t>
            </a:r>
            <a:r>
              <a:rPr lang="vi-VN" sz="2400" b="1" dirty="0" smtClean="0">
                <a:latin typeface="Arial" pitchFamily="34" charset="0"/>
                <a:cs typeface="Arial" pitchFamily="34" charset="0"/>
              </a:rPr>
              <a:t>više </a:t>
            </a:r>
            <a:r>
              <a:rPr lang="sr-Latn-RS" sz="2400" b="1" dirty="0" smtClean="0">
                <a:latin typeface="Arial" pitchFamily="34" charset="0"/>
                <a:cs typeface="Arial" pitchFamily="34" charset="0"/>
              </a:rPr>
              <a:t>se </a:t>
            </a:r>
            <a:r>
              <a:rPr lang="vi-VN" sz="2400" b="1" dirty="0" smtClean="0">
                <a:latin typeface="Arial" pitchFamily="34" charset="0"/>
                <a:cs typeface="Arial" pitchFamily="34" charset="0"/>
              </a:rPr>
              <a:t>ne preporučuju u stafilokoknom NVE, </a:t>
            </a:r>
            <a:r>
              <a:rPr lang="sr-Latn-RS" sz="2400" b="1" dirty="0" smtClean="0">
                <a:latin typeface="Arial" pitchFamily="34" charset="0"/>
                <a:cs typeface="Arial" pitchFamily="34" charset="0"/>
              </a:rPr>
              <a:t>bez</a:t>
            </a:r>
            <a:r>
              <a:rPr lang="vi-VN" sz="2400" b="1" dirty="0" smtClean="0">
                <a:latin typeface="Arial" pitchFamily="34" charset="0"/>
                <a:cs typeface="Arial" pitchFamily="34" charset="0"/>
              </a:rPr>
              <a:t> kliničke koristi  </a:t>
            </a:r>
            <a:endParaRPr lang="sr-Latn-RS" sz="2400" b="1" dirty="0" smtClean="0">
              <a:latin typeface="Arial" pitchFamily="34" charset="0"/>
              <a:cs typeface="Arial" pitchFamily="34" charset="0"/>
            </a:endParaRPr>
          </a:p>
          <a:p>
            <a:r>
              <a:rPr lang="sr-Latn-RS" sz="2400" b="1" dirty="0" smtClean="0">
                <a:solidFill>
                  <a:srgbClr val="7030A0"/>
                </a:solidFill>
                <a:latin typeface="Arial" pitchFamily="34" charset="0"/>
                <a:cs typeface="Arial" pitchFamily="34" charset="0"/>
              </a:rPr>
              <a:t>A</a:t>
            </a:r>
            <a:r>
              <a:rPr lang="vi-VN" sz="2400" b="1" dirty="0" smtClean="0">
                <a:solidFill>
                  <a:srgbClr val="7030A0"/>
                </a:solidFill>
                <a:latin typeface="Arial" pitchFamily="34" charset="0"/>
                <a:cs typeface="Arial" pitchFamily="34" charset="0"/>
              </a:rPr>
              <a:t>minoglikozid</a:t>
            </a:r>
            <a:r>
              <a:rPr lang="sr-Latn-RS" sz="2400" b="1" dirty="0" smtClean="0">
                <a:solidFill>
                  <a:srgbClr val="7030A0"/>
                </a:solidFill>
                <a:latin typeface="Arial" pitchFamily="34" charset="0"/>
                <a:cs typeface="Arial" pitchFamily="34" charset="0"/>
              </a:rPr>
              <a:t>e </a:t>
            </a:r>
            <a:r>
              <a:rPr lang="vi-VN" sz="2400" b="1" dirty="0" smtClean="0">
                <a:solidFill>
                  <a:srgbClr val="7030A0"/>
                </a:solidFill>
                <a:latin typeface="Arial" pitchFamily="34" charset="0"/>
                <a:cs typeface="Arial" pitchFamily="34" charset="0"/>
              </a:rPr>
              <a:t>treba davati u jednoj dnevnoj dozi </a:t>
            </a:r>
            <a:r>
              <a:rPr lang="sr-Latn-RS" sz="2400" b="1" dirty="0" smtClean="0">
                <a:solidFill>
                  <a:srgbClr val="7030A0"/>
                </a:solidFill>
                <a:latin typeface="Arial" pitchFamily="34" charset="0"/>
                <a:cs typeface="Arial" pitchFamily="34" charset="0"/>
              </a:rPr>
              <a:t>–manja </a:t>
            </a:r>
            <a:r>
              <a:rPr lang="vi-VN" sz="2400" b="1" dirty="0" smtClean="0">
                <a:solidFill>
                  <a:srgbClr val="7030A0"/>
                </a:solidFill>
                <a:latin typeface="Arial" pitchFamily="34" charset="0"/>
                <a:cs typeface="Arial" pitchFamily="34" charset="0"/>
              </a:rPr>
              <a:t>nefrotoksičnost.</a:t>
            </a:r>
            <a:endParaRPr lang="en-US" sz="2400" b="1" i="1" dirty="0" smtClean="0">
              <a:solidFill>
                <a:srgbClr val="7030A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dirty="0" smtClean="0"/>
              <a:t>PCR </a:t>
            </a:r>
            <a:r>
              <a:rPr lang="sr-Latn-RS" sz="3200" dirty="0" smtClean="0"/>
              <a:t>iz </a:t>
            </a:r>
            <a:r>
              <a:rPr lang="vi-VN" sz="3200" dirty="0" smtClean="0"/>
              <a:t>krvi za dijagnozu </a:t>
            </a:r>
            <a:r>
              <a:rPr lang="en-US" sz="3200" b="1" dirty="0" smtClean="0">
                <a:solidFill>
                  <a:srgbClr val="FF0000"/>
                </a:solidFill>
              </a:rPr>
              <a:t>E</a:t>
            </a:r>
            <a:r>
              <a:rPr lang="sr-Latn-RS" sz="3200" b="1" dirty="0" smtClean="0">
                <a:solidFill>
                  <a:srgbClr val="FF0000"/>
                </a:solidFill>
              </a:rPr>
              <a:t>ndokarditisa sa negativnim hemokulturama - </a:t>
            </a:r>
            <a:r>
              <a:rPr lang="vi-VN" sz="3200" dirty="0" smtClean="0"/>
              <a:t>BCNIE</a:t>
            </a:r>
            <a:endParaRPr lang="en-US" sz="3200" dirty="0"/>
          </a:p>
        </p:txBody>
      </p:sp>
      <p:sp>
        <p:nvSpPr>
          <p:cNvPr id="3" name="Content Placeholder 2"/>
          <p:cNvSpPr>
            <a:spLocks noGrp="1"/>
          </p:cNvSpPr>
          <p:nvPr>
            <p:ph idx="1"/>
          </p:nvPr>
        </p:nvSpPr>
        <p:spPr>
          <a:xfrm>
            <a:off x="357158" y="1600200"/>
            <a:ext cx="8501122" cy="5043510"/>
          </a:xfrm>
        </p:spPr>
        <p:txBody>
          <a:bodyPr>
            <a:normAutofit fontScale="32500" lnSpcReduction="20000"/>
          </a:bodyPr>
          <a:lstStyle/>
          <a:p>
            <a:endParaRPr lang="sr-Latn-RS" dirty="0" smtClean="0"/>
          </a:p>
          <a:p>
            <a:r>
              <a:rPr lang="vi-VN" sz="6200" b="1" dirty="0" smtClean="0">
                <a:solidFill>
                  <a:srgbClr val="FF0000"/>
                </a:solidFill>
                <a:latin typeface="Arial" pitchFamily="34" charset="0"/>
                <a:cs typeface="Arial" pitchFamily="34" charset="0"/>
              </a:rPr>
              <a:t>Većina studija koje koriste PCR krvi za dijagnozu BCNIE</a:t>
            </a:r>
            <a:r>
              <a:rPr lang="sr-Latn-RS" sz="6200" b="1" dirty="0" smtClean="0">
                <a:solidFill>
                  <a:srgbClr val="FF0000"/>
                </a:solidFill>
                <a:latin typeface="Arial" pitchFamily="34" charset="0"/>
                <a:cs typeface="Arial" pitchFamily="34" charset="0"/>
              </a:rPr>
              <a:t>,</a:t>
            </a:r>
            <a:r>
              <a:rPr lang="vi-VN" sz="6200" b="1" dirty="0" smtClean="0">
                <a:solidFill>
                  <a:srgbClr val="FF0000"/>
                </a:solidFill>
                <a:latin typeface="Arial" pitchFamily="34" charset="0"/>
                <a:cs typeface="Arial" pitchFamily="34" charset="0"/>
              </a:rPr>
              <a:t> </a:t>
            </a:r>
            <a:r>
              <a:rPr lang="vi-VN" sz="6200" b="1" dirty="0" smtClean="0">
                <a:solidFill>
                  <a:srgbClr val="7030A0"/>
                </a:solidFill>
                <a:latin typeface="Arial" pitchFamily="34" charset="0"/>
                <a:cs typeface="Arial" pitchFamily="34" charset="0"/>
              </a:rPr>
              <a:t>nagl</a:t>
            </a:r>
            <a:r>
              <a:rPr lang="sr-Latn-RS" sz="6200" b="1" dirty="0" smtClean="0">
                <a:solidFill>
                  <a:srgbClr val="7030A0"/>
                </a:solidFill>
                <a:latin typeface="Arial" pitchFamily="34" charset="0"/>
                <a:cs typeface="Arial" pitchFamily="34" charset="0"/>
              </a:rPr>
              <a:t>ašavaju </a:t>
            </a:r>
            <a:r>
              <a:rPr lang="vi-VN" sz="6200" b="1" dirty="0" smtClean="0">
                <a:solidFill>
                  <a:srgbClr val="7030A0"/>
                </a:solidFill>
                <a:latin typeface="Arial" pitchFamily="34" charset="0"/>
                <a:cs typeface="Arial" pitchFamily="34" charset="0"/>
              </a:rPr>
              <a:t>važnost </a:t>
            </a:r>
            <a:r>
              <a:rPr lang="sr-Latn-RS" sz="6200" b="1" dirty="0" smtClean="0">
                <a:solidFill>
                  <a:srgbClr val="7030A0"/>
                </a:solidFill>
                <a:latin typeface="Arial" pitchFamily="34" charset="0"/>
                <a:cs typeface="Arial" pitchFamily="34" charset="0"/>
              </a:rPr>
              <a:t> bakterija:</a:t>
            </a:r>
          </a:p>
          <a:p>
            <a:endParaRPr lang="sr-Latn-RS" sz="6200" b="1" dirty="0" smtClean="0">
              <a:solidFill>
                <a:srgbClr val="7030A0"/>
              </a:solidFill>
              <a:latin typeface="Arial" pitchFamily="34" charset="0"/>
              <a:cs typeface="Arial" pitchFamily="34" charset="0"/>
            </a:endParaRPr>
          </a:p>
          <a:p>
            <a:r>
              <a:rPr lang="vi-VN" sz="6200" b="1" dirty="0" smtClean="0">
                <a:latin typeface="Arial" pitchFamily="34" charset="0"/>
                <a:cs typeface="Arial" pitchFamily="34" charset="0"/>
              </a:rPr>
              <a:t>Streptococcus galloliticus</a:t>
            </a:r>
            <a:endParaRPr lang="sr-Latn-RS" sz="6200" b="1" dirty="0" smtClean="0">
              <a:latin typeface="Arial" pitchFamily="34" charset="0"/>
              <a:cs typeface="Arial" pitchFamily="34" charset="0"/>
            </a:endParaRPr>
          </a:p>
          <a:p>
            <a:r>
              <a:rPr lang="vi-VN" sz="6200" b="1" dirty="0" smtClean="0">
                <a:latin typeface="Arial" pitchFamily="34" charset="0"/>
                <a:cs typeface="Arial" pitchFamily="34" charset="0"/>
              </a:rPr>
              <a:t>Streptococcus mitis,</a:t>
            </a:r>
            <a:r>
              <a:rPr lang="sr-Latn-RS" sz="6200" b="1" dirty="0" smtClean="0">
                <a:latin typeface="Arial" pitchFamily="34" charset="0"/>
                <a:cs typeface="Arial" pitchFamily="34" charset="0"/>
              </a:rPr>
              <a:t> </a:t>
            </a:r>
          </a:p>
          <a:p>
            <a:r>
              <a:rPr lang="sr-Latn-RS" sz="6200" b="1" dirty="0" smtClean="0">
                <a:latin typeface="Arial" pitchFamily="34" charset="0"/>
                <a:cs typeface="Arial" pitchFamily="34" charset="0"/>
              </a:rPr>
              <a:t>E</a:t>
            </a:r>
            <a:r>
              <a:rPr lang="vi-VN" sz="6200" b="1" dirty="0" smtClean="0">
                <a:latin typeface="Arial" pitchFamily="34" charset="0"/>
                <a:cs typeface="Arial" pitchFamily="34" charset="0"/>
              </a:rPr>
              <a:t>nterokoka, </a:t>
            </a:r>
            <a:endParaRPr lang="sr-Latn-RS" sz="6200" b="1" dirty="0" smtClean="0">
              <a:latin typeface="Arial" pitchFamily="34" charset="0"/>
              <a:cs typeface="Arial" pitchFamily="34" charset="0"/>
            </a:endParaRPr>
          </a:p>
          <a:p>
            <a:r>
              <a:rPr lang="vi-VN" sz="6200" b="1" dirty="0" smtClean="0">
                <a:latin typeface="Arial" pitchFamily="34" charset="0"/>
                <a:cs typeface="Arial" pitchFamily="34" charset="0"/>
              </a:rPr>
              <a:t>S. aureus,</a:t>
            </a:r>
            <a:endParaRPr lang="sr-Latn-RS" sz="6200" b="1" dirty="0" smtClean="0">
              <a:latin typeface="Arial" pitchFamily="34" charset="0"/>
              <a:cs typeface="Arial" pitchFamily="34" charset="0"/>
            </a:endParaRPr>
          </a:p>
          <a:p>
            <a:r>
              <a:rPr lang="vi-VN" sz="6200" b="1" dirty="0" smtClean="0">
                <a:latin typeface="Arial" pitchFamily="34" charset="0"/>
                <a:cs typeface="Arial" pitchFamily="34" charset="0"/>
              </a:rPr>
              <a:t>Escherichia coli, </a:t>
            </a:r>
            <a:r>
              <a:rPr lang="sr-Latn-RS" sz="6200" b="1" dirty="0" smtClean="0">
                <a:latin typeface="Arial" pitchFamily="34" charset="0"/>
                <a:cs typeface="Arial" pitchFamily="34" charset="0"/>
              </a:rPr>
              <a:t> etc </a:t>
            </a:r>
          </a:p>
          <a:p>
            <a:endParaRPr lang="sr-Latn-RS" sz="5500" b="1" dirty="0" smtClean="0"/>
          </a:p>
          <a:p>
            <a:r>
              <a:rPr lang="vi-VN" sz="5500" b="1" dirty="0" smtClean="0">
                <a:solidFill>
                  <a:srgbClr val="FF0000"/>
                </a:solidFill>
              </a:rPr>
              <a:t>čija se prevalencija razlikuje u zavisnosti od statusa i stanja pacijenta.</a:t>
            </a:r>
            <a:endParaRPr lang="sr-Latn-RS" sz="5500" b="1" dirty="0" smtClean="0">
              <a:solidFill>
                <a:srgbClr val="FF0000"/>
              </a:solidFill>
            </a:endParaRPr>
          </a:p>
          <a:p>
            <a:r>
              <a:rPr lang="sr-Latn-RS" sz="5500" b="1" dirty="0" smtClean="0"/>
              <a:t>REF:</a:t>
            </a:r>
          </a:p>
          <a:p>
            <a:endParaRPr lang="sr-Latn-RS" sz="5000" b="1" dirty="0" smtClean="0"/>
          </a:p>
          <a:p>
            <a:pPr>
              <a:buNone/>
            </a:pPr>
            <a:r>
              <a:rPr lang="sr-Latn-RS" sz="2900" dirty="0" smtClean="0"/>
              <a:t>        L</a:t>
            </a:r>
            <a:r>
              <a:rPr lang="vi-VN" sz="2900" dirty="0" smtClean="0"/>
              <a:t>a Scola B, Raoult D. Direktna identifikacija bakterija u bocama sa pozitivnom kulturom krvi pomoću matrično potpomognute laserske desorpcione jonizacione masene spektrometrije vremena leta. PLoS One 2009; 4: e8041.</a:t>
            </a:r>
            <a:endParaRPr lang="sr-Latn-RS" sz="2900" dirty="0" smtClean="0"/>
          </a:p>
          <a:p>
            <a:r>
              <a:rPr lang="vi-VN" sz="2900" dirty="0" smtClean="0"/>
              <a:t>Raoult D, Casalta JP, Richet H, Khan M, Bernit E, Roveri C, Branger S, Gouriet F, Imbert G, Bothello E, Collart F, Habib G. Doprinos sistematskom serološkom ispitivanje u dijagnozi infektivnog endokarditisa. J Clin Microbiol 2005; 43: 5238-5242. </a:t>
            </a:r>
            <a:endParaRPr lang="sr-Latn-RS" sz="2900" dirty="0" smtClean="0"/>
          </a:p>
          <a:p>
            <a:r>
              <a:rPr lang="vi-VN" sz="2900" dirty="0" smtClean="0"/>
              <a:t>Fournier PE, Thuni F, Richet H, Lepidi H, Casalta JP, Arzouni JP, Maurin M, Celard M, Mainardi JL, Caus T, Collart F, Habib G, Raoult D. Sveobuhvatna dijagnostika strategija za endokarditis negativnog na kulturu krvi: prospektivna studija 819 novi slučajevi. Clin Infect Dis 2010; 51: 131–140.</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2800" b="1" dirty="0" smtClean="0">
                <a:solidFill>
                  <a:srgbClr val="FF0000"/>
                </a:solidFill>
              </a:rPr>
              <a:t>Brza </a:t>
            </a:r>
            <a:r>
              <a:rPr lang="en-US" sz="2800" b="1" dirty="0" err="1" smtClean="0">
                <a:solidFill>
                  <a:srgbClr val="FF0000"/>
                </a:solidFill>
              </a:rPr>
              <a:t>Identifikacija</a:t>
            </a:r>
            <a:r>
              <a:rPr lang="en-US" sz="2800" b="1" dirty="0" smtClean="0">
                <a:solidFill>
                  <a:srgbClr val="FF0000"/>
                </a:solidFill>
              </a:rPr>
              <a:t> </a:t>
            </a:r>
            <a:r>
              <a:rPr lang="en-US" sz="2800" b="1" dirty="0" err="1" smtClean="0">
                <a:solidFill>
                  <a:srgbClr val="FF0000"/>
                </a:solidFill>
              </a:rPr>
              <a:t>masenom</a:t>
            </a:r>
            <a:r>
              <a:rPr lang="en-US" sz="2800" b="1" dirty="0" smtClean="0">
                <a:solidFill>
                  <a:srgbClr val="FF0000"/>
                </a:solidFill>
              </a:rPr>
              <a:t> </a:t>
            </a:r>
            <a:r>
              <a:rPr lang="en-US" sz="2800" b="1" dirty="0" err="1" smtClean="0">
                <a:solidFill>
                  <a:srgbClr val="FF0000"/>
                </a:solidFill>
              </a:rPr>
              <a:t>spektrometrijom</a:t>
            </a:r>
            <a:r>
              <a:rPr lang="en-US" sz="2800" b="1" dirty="0" smtClean="0">
                <a:solidFill>
                  <a:srgbClr val="FF0000"/>
                </a:solidFill>
              </a:rPr>
              <a:t/>
            </a:r>
            <a:br>
              <a:rPr lang="en-US" sz="2800" b="1" dirty="0" smtClean="0">
                <a:solidFill>
                  <a:srgbClr val="FF0000"/>
                </a:solidFill>
              </a:rPr>
            </a:br>
            <a:r>
              <a:rPr lang="sr-Latn-RS" sz="2800" b="1" dirty="0" smtClean="0">
                <a:solidFill>
                  <a:srgbClr val="FF0000"/>
                </a:solidFill>
              </a:rPr>
              <a:t>peptidnog spektra bakterija</a:t>
            </a:r>
            <a:r>
              <a:rPr lang="en-US" sz="2800" dirty="0" smtClean="0">
                <a:solidFill>
                  <a:srgbClr val="FF0000"/>
                </a:solidFill>
              </a:rPr>
              <a:t> </a:t>
            </a:r>
            <a:r>
              <a:rPr lang="sr-Latn-RS" sz="2400" dirty="0" smtClean="0">
                <a:solidFill>
                  <a:srgbClr val="FF0000"/>
                </a:solidFill>
              </a:rPr>
              <a:t>(M</a:t>
            </a:r>
            <a:r>
              <a:rPr lang="en-US" sz="2400" dirty="0" err="1" smtClean="0">
                <a:solidFill>
                  <a:srgbClr val="FF0000"/>
                </a:solidFill>
              </a:rPr>
              <a:t>atrix</a:t>
            </a:r>
            <a:r>
              <a:rPr lang="en-US" sz="2400" dirty="0" smtClean="0">
                <a:solidFill>
                  <a:srgbClr val="FF0000"/>
                </a:solidFill>
              </a:rPr>
              <a:t>-assisted laser desorption ionization</a:t>
            </a:r>
            <a:r>
              <a:rPr lang="sr-Latn-RS" sz="2400" b="1" dirty="0" smtClean="0">
                <a:solidFill>
                  <a:srgbClr val="FF0000"/>
                </a:solidFill>
              </a:rPr>
              <a:t> </a:t>
            </a:r>
            <a:r>
              <a:rPr lang="en-US" sz="2400" dirty="0" smtClean="0">
                <a:solidFill>
                  <a:srgbClr val="FF0000"/>
                </a:solidFill>
              </a:rPr>
              <a:t>mass spectrometry</a:t>
            </a:r>
            <a:r>
              <a:rPr lang="sr-Latn-RS" sz="2400" dirty="0" smtClean="0">
                <a:solidFill>
                  <a:srgbClr val="FF0000"/>
                </a:solidFill>
              </a:rPr>
              <a:t>)</a:t>
            </a:r>
            <a:r>
              <a:rPr lang="en-US" sz="2400" dirty="0" smtClean="0">
                <a:solidFill>
                  <a:srgbClr val="FF0000"/>
                </a:solidFill>
              </a:rPr>
              <a:t>.</a:t>
            </a:r>
            <a:endParaRPr lang="en-US" sz="2400" dirty="0"/>
          </a:p>
        </p:txBody>
      </p:sp>
      <p:sp>
        <p:nvSpPr>
          <p:cNvPr id="3" name="Content Placeholder 2"/>
          <p:cNvSpPr>
            <a:spLocks noGrp="1"/>
          </p:cNvSpPr>
          <p:nvPr>
            <p:ph idx="1"/>
          </p:nvPr>
        </p:nvSpPr>
        <p:spPr>
          <a:solidFill>
            <a:schemeClr val="accent5">
              <a:lumMod val="60000"/>
              <a:lumOff val="40000"/>
            </a:schemeClr>
          </a:solidFill>
        </p:spPr>
        <p:txBody>
          <a:bodyPr>
            <a:normAutofit lnSpcReduction="10000"/>
          </a:bodyPr>
          <a:lstStyle/>
          <a:p>
            <a:r>
              <a:rPr lang="sr-Latn-RS" dirty="0" smtClean="0">
                <a:latin typeface="Arial" pitchFamily="34" charset="0"/>
                <a:cs typeface="Arial" pitchFamily="34" charset="0"/>
              </a:rPr>
              <a:t>N</a:t>
            </a:r>
            <a:r>
              <a:rPr lang="vi-VN" dirty="0" smtClean="0">
                <a:latin typeface="Arial" pitchFamily="34" charset="0"/>
                <a:cs typeface="Arial" pitchFamily="34" charset="0"/>
              </a:rPr>
              <a:t>ajnoviji postupak za brzu identifikaciju bakterija na peptidnim spektrima dobijenim </a:t>
            </a:r>
            <a:endParaRPr lang="sr-Latn-RS" dirty="0" smtClean="0">
              <a:latin typeface="Arial" pitchFamily="34" charset="0"/>
              <a:cs typeface="Arial" pitchFamily="34" charset="0"/>
            </a:endParaRPr>
          </a:p>
          <a:p>
            <a:r>
              <a:rPr lang="en-US" dirty="0" smtClean="0">
                <a:latin typeface="Arial" pitchFamily="34" charset="0"/>
                <a:cs typeface="Arial" pitchFamily="34" charset="0"/>
              </a:rPr>
              <a:t>M</a:t>
            </a:r>
            <a:r>
              <a:rPr lang="sr-Latn-RS" dirty="0" smtClean="0">
                <a:latin typeface="Arial" pitchFamily="34" charset="0"/>
                <a:cs typeface="Arial" pitchFamily="34" charset="0"/>
              </a:rPr>
              <a:t>asenom </a:t>
            </a:r>
            <a:r>
              <a:rPr lang="vi-VN" dirty="0" smtClean="0">
                <a:latin typeface="Arial" pitchFamily="34" charset="0"/>
                <a:cs typeface="Arial" pitchFamily="34" charset="0"/>
              </a:rPr>
              <a:t>spektrometrijom </a:t>
            </a:r>
            <a:r>
              <a:rPr lang="sr-Latn-RS" dirty="0" smtClean="0">
                <a:latin typeface="Arial" pitchFamily="34" charset="0"/>
                <a:cs typeface="Arial" pitchFamily="34" charset="0"/>
              </a:rPr>
              <a:t>putem </a:t>
            </a:r>
            <a:r>
              <a:rPr lang="vi-VN" dirty="0" smtClean="0">
                <a:latin typeface="Arial" pitchFamily="34" charset="0"/>
                <a:cs typeface="Arial" pitchFamily="34" charset="0"/>
              </a:rPr>
              <a:t> laserske desorpcione jonizacije uz pomoć matrice. </a:t>
            </a:r>
            <a:endParaRPr lang="sr-Latn-RS" dirty="0" smtClean="0">
              <a:latin typeface="Arial" pitchFamily="34" charset="0"/>
              <a:cs typeface="Arial" pitchFamily="34" charset="0"/>
            </a:endParaRPr>
          </a:p>
          <a:p>
            <a:r>
              <a:rPr lang="vi-VN" dirty="0" smtClean="0">
                <a:latin typeface="Arial" pitchFamily="34" charset="0"/>
                <a:cs typeface="Arial" pitchFamily="34" charset="0"/>
              </a:rPr>
              <a:t>Ova tehnika</a:t>
            </a:r>
            <a:r>
              <a:rPr lang="sr-Latn-RS" dirty="0" smtClean="0">
                <a:latin typeface="Arial" pitchFamily="34" charset="0"/>
                <a:cs typeface="Arial" pitchFamily="34" charset="0"/>
              </a:rPr>
              <a:t> pokazuje </a:t>
            </a:r>
            <a:r>
              <a:rPr lang="vi-VN" dirty="0" smtClean="0">
                <a:latin typeface="Arial" pitchFamily="34" charset="0"/>
                <a:cs typeface="Arial" pitchFamily="34" charset="0"/>
              </a:rPr>
              <a:t>korisnost u  mikrobiologiji; </a:t>
            </a:r>
            <a:endParaRPr lang="sr-Latn-RS" dirty="0" smtClean="0">
              <a:latin typeface="Arial" pitchFamily="34" charset="0"/>
              <a:cs typeface="Arial" pitchFamily="34" charset="0"/>
            </a:endParaRPr>
          </a:p>
          <a:p>
            <a:r>
              <a:rPr lang="sr-Latn-RS" dirty="0" smtClean="0">
                <a:solidFill>
                  <a:srgbClr val="FF0000"/>
                </a:solidFill>
                <a:latin typeface="Arial" pitchFamily="34" charset="0"/>
                <a:cs typeface="Arial" pitchFamily="34" charset="0"/>
              </a:rPr>
              <a:t>Di</a:t>
            </a:r>
            <a:r>
              <a:rPr lang="vi-VN" dirty="0" smtClean="0">
                <a:solidFill>
                  <a:srgbClr val="FF0000"/>
                </a:solidFill>
                <a:latin typeface="Arial" pitchFamily="34" charset="0"/>
                <a:cs typeface="Arial" pitchFamily="34" charset="0"/>
              </a:rPr>
              <a:t>rektnu identifikacij</a:t>
            </a:r>
            <a:r>
              <a:rPr lang="sr-Latn-RS" dirty="0" smtClean="0">
                <a:solidFill>
                  <a:srgbClr val="FF0000"/>
                </a:solidFill>
                <a:latin typeface="Arial" pitchFamily="34" charset="0"/>
                <a:cs typeface="Arial" pitchFamily="34" charset="0"/>
              </a:rPr>
              <a:t>a</a:t>
            </a:r>
            <a:r>
              <a:rPr lang="vi-VN" dirty="0" smtClean="0">
                <a:solidFill>
                  <a:srgbClr val="FF0000"/>
                </a:solidFill>
                <a:latin typeface="Arial" pitchFamily="34" charset="0"/>
                <a:cs typeface="Arial" pitchFamily="34" charset="0"/>
              </a:rPr>
              <a:t> bakterijskih kolonija u supernatantu bočice za kulturu krvi.</a:t>
            </a:r>
            <a:endParaRPr lang="sr-Latn-RS" dirty="0" smtClean="0">
              <a:solidFill>
                <a:srgbClr val="FF0000"/>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smtClean="0">
                <a:solidFill>
                  <a:srgbClr val="FF0000"/>
                </a:solidFill>
              </a:rPr>
              <a:t/>
            </a:r>
            <a:br>
              <a:rPr lang="sr-Latn-RS" b="1" dirty="0" smtClean="0">
                <a:solidFill>
                  <a:srgbClr val="FF0000"/>
                </a:solidFill>
              </a:rPr>
            </a:br>
            <a:r>
              <a:rPr lang="sr-Latn-RS" b="1" dirty="0" smtClean="0">
                <a:solidFill>
                  <a:srgbClr val="FF0000"/>
                </a:solidFill>
              </a:rPr>
              <a:t>LEČENJE BAKTERIJSKOG ENDOKARDITA</a:t>
            </a:r>
            <a:r>
              <a:rPr lang="en-US" b="1" dirty="0" smtClean="0">
                <a:solidFill>
                  <a:srgbClr val="FF0000"/>
                </a:solidFill>
              </a:rPr>
              <a:t/>
            </a:r>
            <a:br>
              <a:rPr lang="en-US" b="1" dirty="0" smtClean="0">
                <a:solidFill>
                  <a:srgbClr val="FF0000"/>
                </a:solidFill>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latin typeface="Arial" pitchFamily="34" charset="0"/>
                <a:cs typeface="Arial" pitchFamily="34" charset="0"/>
              </a:rPr>
              <a:t>Potreban</a:t>
            </a:r>
            <a:r>
              <a:rPr lang="en-US" dirty="0" smtClean="0">
                <a:latin typeface="Arial" pitchFamily="34" charset="0"/>
                <a:cs typeface="Arial" pitchFamily="34" charset="0"/>
              </a:rPr>
              <a:t> je </a:t>
            </a:r>
            <a:r>
              <a:rPr lang="en-US" dirty="0" err="1" smtClean="0">
                <a:latin typeface="Arial" pitchFamily="34" charset="0"/>
                <a:cs typeface="Arial" pitchFamily="34" charset="0"/>
              </a:rPr>
              <a:t>multidisciplinarni</a:t>
            </a:r>
            <a:r>
              <a:rPr lang="en-US" dirty="0" smtClean="0">
                <a:latin typeface="Arial" pitchFamily="34" charset="0"/>
                <a:cs typeface="Arial" pitchFamily="34" charset="0"/>
              </a:rPr>
              <a:t> </a:t>
            </a:r>
            <a:r>
              <a:rPr lang="en-US" dirty="0" err="1" smtClean="0">
                <a:latin typeface="Arial" pitchFamily="34" charset="0"/>
                <a:cs typeface="Arial" pitchFamily="34" charset="0"/>
              </a:rPr>
              <a:t>pristup</a:t>
            </a:r>
            <a:r>
              <a:rPr lang="en-US" dirty="0" smtClean="0">
                <a:latin typeface="Arial" pitchFamily="34" charset="0"/>
                <a:cs typeface="Arial" pitchFamily="34" charset="0"/>
              </a:rPr>
              <a:t> u </a:t>
            </a:r>
            <a:r>
              <a:rPr lang="en-US" dirty="0" err="1" smtClean="0">
                <a:latin typeface="Arial" pitchFamily="34" charset="0"/>
                <a:cs typeface="Arial" pitchFamily="34" charset="0"/>
              </a:rPr>
              <a:t>lečenju</a:t>
            </a:r>
            <a:r>
              <a:rPr lang="sr-Latn-RS" dirty="0" smtClean="0">
                <a:latin typeface="Arial" pitchFamily="34" charset="0"/>
                <a:cs typeface="Arial" pitchFamily="34" charset="0"/>
              </a:rPr>
              <a:t> : </a:t>
            </a:r>
          </a:p>
          <a:p>
            <a:r>
              <a:rPr lang="en-US" sz="3500" b="1" dirty="0" smtClean="0">
                <a:solidFill>
                  <a:srgbClr val="FF0000"/>
                </a:solidFill>
                <a:latin typeface="Arial" pitchFamily="34" charset="0"/>
                <a:cs typeface="Arial" pitchFamily="34" charset="0"/>
              </a:rPr>
              <a:t>T</a:t>
            </a:r>
            <a:r>
              <a:rPr lang="sr-Latn-RS" sz="3500" b="1" dirty="0" smtClean="0">
                <a:solidFill>
                  <a:srgbClr val="FF0000"/>
                </a:solidFill>
                <a:latin typeface="Arial" pitchFamily="34" charset="0"/>
                <a:cs typeface="Arial" pitchFamily="34" charset="0"/>
              </a:rPr>
              <a:t>im za endokarditis</a:t>
            </a:r>
            <a:r>
              <a:rPr lang="sr-Latn-RS" sz="3500" b="1" dirty="0" smtClean="0">
                <a:solidFill>
                  <a:srgbClr val="7030A0"/>
                </a:solidFill>
                <a:latin typeface="Arial" pitchFamily="34" charset="0"/>
                <a:cs typeface="Arial" pitchFamily="34" charset="0"/>
              </a:rPr>
              <a:t>: </a:t>
            </a:r>
            <a:r>
              <a:rPr lang="sr-Latn-RS" b="1" dirty="0" smtClean="0">
                <a:solidFill>
                  <a:srgbClr val="7030A0"/>
                </a:solidFill>
                <a:latin typeface="Arial" pitchFamily="34" charset="0"/>
                <a:cs typeface="Arial" pitchFamily="34" charset="0"/>
              </a:rPr>
              <a:t>KARDIOLOG, KARDIOHIRURG, INFEKTOLOG, </a:t>
            </a:r>
          </a:p>
          <a:p>
            <a:r>
              <a:rPr lang="sr-Latn-RS" b="1" dirty="0" smtClean="0">
                <a:solidFill>
                  <a:srgbClr val="7030A0"/>
                </a:solidFill>
                <a:latin typeface="Arial" pitchFamily="34" charset="0"/>
                <a:cs typeface="Arial" pitchFamily="34" charset="0"/>
              </a:rPr>
              <a:t>MIKROBIOLOG,  RADIOLOG, SPEC NUKL. MED</a:t>
            </a:r>
            <a:r>
              <a:rPr lang="en-US" b="1" dirty="0" smtClean="0">
                <a:solidFill>
                  <a:srgbClr val="7030A0"/>
                </a:solidFill>
                <a:latin typeface="Arial" pitchFamily="34" charset="0"/>
                <a:cs typeface="Arial" pitchFamily="34" charset="0"/>
              </a:rPr>
              <a:t>.</a:t>
            </a:r>
            <a:endParaRPr lang="sr-Latn-RS" b="1" dirty="0" smtClean="0">
              <a:solidFill>
                <a:srgbClr val="7030A0"/>
              </a:solidFill>
              <a:latin typeface="Arial" pitchFamily="34" charset="0"/>
              <a:cs typeface="Arial" pitchFamily="34" charset="0"/>
            </a:endParaRPr>
          </a:p>
          <a:p>
            <a:r>
              <a:rPr lang="en-US" dirty="0" smtClean="0">
                <a:latin typeface="Arial" pitchFamily="34" charset="0"/>
                <a:cs typeface="Arial" pitchFamily="34" charset="0"/>
              </a:rPr>
              <a:t>Na </a:t>
            </a:r>
            <a:r>
              <a:rPr lang="en-US" dirty="0" err="1" smtClean="0">
                <a:latin typeface="Arial" pitchFamily="34" charset="0"/>
                <a:cs typeface="Arial" pitchFamily="34" charset="0"/>
              </a:rPr>
              <a:t>osnovu</a:t>
            </a:r>
            <a:r>
              <a:rPr lang="en-US" dirty="0" smtClean="0">
                <a:latin typeface="Arial" pitchFamily="34" charset="0"/>
                <a:cs typeface="Arial" pitchFamily="34" charset="0"/>
              </a:rPr>
              <a:t> </a:t>
            </a:r>
            <a:r>
              <a:rPr lang="en-US" dirty="0" err="1" smtClean="0">
                <a:latin typeface="Arial" pitchFamily="34" charset="0"/>
                <a:cs typeface="Arial" pitchFamily="34" charset="0"/>
              </a:rPr>
              <a:t>antibiograma</a:t>
            </a:r>
            <a:r>
              <a:rPr lang="en-US" dirty="0" smtClean="0">
                <a:latin typeface="Arial" pitchFamily="34" charset="0"/>
                <a:cs typeface="Arial" pitchFamily="34" charset="0"/>
              </a:rPr>
              <a:t>  </a:t>
            </a:r>
            <a:r>
              <a:rPr lang="en-US" dirty="0" err="1" smtClean="0">
                <a:latin typeface="Arial" pitchFamily="34" charset="0"/>
                <a:cs typeface="Arial" pitchFamily="34" charset="0"/>
              </a:rPr>
              <a:t>lečenje</a:t>
            </a:r>
            <a:r>
              <a:rPr lang="en-US" dirty="0" smtClean="0">
                <a:latin typeface="Arial" pitchFamily="34" charset="0"/>
                <a:cs typeface="Arial" pitchFamily="34" charset="0"/>
              </a:rPr>
              <a:t> </a:t>
            </a:r>
            <a:r>
              <a:rPr lang="en-US" dirty="0" err="1" smtClean="0">
                <a:latin typeface="Arial" pitchFamily="34" charset="0"/>
                <a:cs typeface="Arial" pitchFamily="34" charset="0"/>
              </a:rPr>
              <a:t>treba</a:t>
            </a:r>
            <a:r>
              <a:rPr lang="en-US" dirty="0" smtClean="0">
                <a:latin typeface="Arial" pitchFamily="34" charset="0"/>
                <a:cs typeface="Arial" pitchFamily="34" charset="0"/>
              </a:rPr>
              <a:t> </a:t>
            </a:r>
            <a:r>
              <a:rPr lang="en-US" dirty="0" err="1" smtClean="0">
                <a:latin typeface="Arial" pitchFamily="34" charset="0"/>
                <a:cs typeface="Arial" pitchFamily="34" charset="0"/>
              </a:rPr>
              <a:t>da</a:t>
            </a:r>
            <a:r>
              <a:rPr lang="en-US" dirty="0" smtClean="0">
                <a:latin typeface="Arial" pitchFamily="34" charset="0"/>
                <a:cs typeface="Arial" pitchFamily="34" charset="0"/>
              </a:rPr>
              <a:t> </a:t>
            </a:r>
            <a:r>
              <a:rPr lang="en-US" dirty="0" err="1" smtClean="0">
                <a:latin typeface="Arial" pitchFamily="34" charset="0"/>
                <a:cs typeface="Arial" pitchFamily="34" charset="0"/>
              </a:rPr>
              <a:t>traje</a:t>
            </a:r>
            <a:r>
              <a:rPr lang="sr-Latn-RS" dirty="0" smtClean="0">
                <a:latin typeface="Arial" pitchFamily="34" charset="0"/>
                <a:cs typeface="Arial" pitchFamily="34" charset="0"/>
              </a:rPr>
              <a:t> -</a:t>
            </a:r>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ne </a:t>
            </a:r>
            <a:r>
              <a:rPr lang="en-US" dirty="0" err="1" smtClean="0">
                <a:solidFill>
                  <a:srgbClr val="FF0000"/>
                </a:solidFill>
                <a:latin typeface="Arial" pitchFamily="34" charset="0"/>
                <a:cs typeface="Arial" pitchFamily="34" charset="0"/>
              </a:rPr>
              <a:t>kraće</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od</a:t>
            </a:r>
            <a:r>
              <a:rPr lang="en-US" dirty="0" smtClean="0">
                <a:solidFill>
                  <a:srgbClr val="FF0000"/>
                </a:solidFill>
                <a:latin typeface="Arial" pitchFamily="34" charset="0"/>
                <a:cs typeface="Arial" pitchFamily="34" charset="0"/>
              </a:rPr>
              <a:t> 6 </a:t>
            </a:r>
            <a:r>
              <a:rPr lang="en-US" dirty="0" err="1" smtClean="0">
                <a:solidFill>
                  <a:srgbClr val="FF0000"/>
                </a:solidFill>
                <a:latin typeface="Arial" pitchFamily="34" charset="0"/>
                <a:cs typeface="Arial" pitchFamily="34" charset="0"/>
              </a:rPr>
              <a:t>nedelja</a:t>
            </a:r>
            <a:r>
              <a:rPr lang="en-US" dirty="0" smtClean="0">
                <a:solidFill>
                  <a:srgbClr val="FF0000"/>
                </a:solidFill>
                <a:latin typeface="Arial" pitchFamily="34" charset="0"/>
                <a:cs typeface="Arial" pitchFamily="34" charset="0"/>
              </a:rPr>
              <a:t> </a:t>
            </a:r>
            <a:endParaRPr lang="sr-Latn-RS" dirty="0" smtClean="0">
              <a:solidFill>
                <a:srgbClr val="FF0000"/>
              </a:solidFill>
              <a:latin typeface="Arial" pitchFamily="34" charset="0"/>
              <a:cs typeface="Arial" pitchFamily="34" charset="0"/>
            </a:endParaRPr>
          </a:p>
          <a:p>
            <a:r>
              <a:rPr lang="en-US" b="1" dirty="0" smtClean="0">
                <a:solidFill>
                  <a:srgbClr val="0070C0"/>
                </a:solidFill>
                <a:latin typeface="Arial" pitchFamily="34" charset="0"/>
                <a:cs typeface="Arial" pitchFamily="34" charset="0"/>
              </a:rPr>
              <a:t>U  </a:t>
            </a:r>
            <a:r>
              <a:rPr lang="en-US" b="1" dirty="0" err="1" smtClean="0">
                <a:solidFill>
                  <a:srgbClr val="0070C0"/>
                </a:solidFill>
                <a:latin typeface="Arial" pitchFamily="34" charset="0"/>
                <a:cs typeface="Arial" pitchFamily="34" charset="0"/>
              </a:rPr>
              <a:t>nepovoljnim</a:t>
            </a:r>
            <a:r>
              <a:rPr lang="en-US" b="1" dirty="0" smtClean="0">
                <a:solidFill>
                  <a:srgbClr val="0070C0"/>
                </a:solidFill>
                <a:latin typeface="Arial" pitchFamily="34" charset="0"/>
                <a:cs typeface="Arial" pitchFamily="34" charset="0"/>
              </a:rPr>
              <a:t> </a:t>
            </a:r>
            <a:r>
              <a:rPr lang="en-US" b="1" dirty="0" err="1" smtClean="0">
                <a:solidFill>
                  <a:srgbClr val="0070C0"/>
                </a:solidFill>
                <a:latin typeface="Arial" pitchFamily="34" charset="0"/>
                <a:cs typeface="Arial" pitchFamily="34" charset="0"/>
              </a:rPr>
              <a:t>slučajevima</a:t>
            </a:r>
            <a:r>
              <a:rPr lang="en-US" b="1" dirty="0" smtClean="0">
                <a:solidFill>
                  <a:srgbClr val="0070C0"/>
                </a:solidFill>
                <a:latin typeface="Arial" pitchFamily="34" charset="0"/>
                <a:cs typeface="Arial" pitchFamily="34" charset="0"/>
              </a:rPr>
              <a:t> </a:t>
            </a:r>
            <a:r>
              <a:rPr lang="sr-Latn-RS" b="1" dirty="0" smtClean="0">
                <a:solidFill>
                  <a:srgbClr val="0070C0"/>
                </a:solidFill>
                <a:latin typeface="Arial" pitchFamily="34" charset="0"/>
                <a:cs typeface="Arial" pitchFamily="34" charset="0"/>
              </a:rPr>
              <a:t>- </a:t>
            </a:r>
            <a:r>
              <a:rPr lang="en-US" b="1" dirty="0" err="1" smtClean="0">
                <a:solidFill>
                  <a:srgbClr val="0070C0"/>
                </a:solidFill>
                <a:latin typeface="Arial" pitchFamily="34" charset="0"/>
                <a:cs typeface="Arial" pitchFamily="34" charset="0"/>
              </a:rPr>
              <a:t>lažno</a:t>
            </a:r>
            <a:r>
              <a:rPr lang="en-US" b="1" dirty="0" smtClean="0">
                <a:solidFill>
                  <a:srgbClr val="0070C0"/>
                </a:solidFill>
                <a:latin typeface="Arial" pitchFamily="34" charset="0"/>
                <a:cs typeface="Arial" pitchFamily="34" charset="0"/>
              </a:rPr>
              <a:t> </a:t>
            </a:r>
            <a:r>
              <a:rPr lang="en-US" b="1" dirty="0" err="1" smtClean="0">
                <a:solidFill>
                  <a:srgbClr val="0070C0"/>
                </a:solidFill>
                <a:latin typeface="Arial" pitchFamily="34" charset="0"/>
                <a:cs typeface="Arial" pitchFamily="34" charset="0"/>
              </a:rPr>
              <a:t>negativne</a:t>
            </a:r>
            <a:r>
              <a:rPr lang="en-US" b="1" dirty="0" smtClean="0">
                <a:solidFill>
                  <a:srgbClr val="0070C0"/>
                </a:solidFill>
                <a:latin typeface="Arial" pitchFamily="34" charset="0"/>
                <a:cs typeface="Arial" pitchFamily="34" charset="0"/>
              </a:rPr>
              <a:t> </a:t>
            </a:r>
            <a:r>
              <a:rPr lang="en-US" b="1" dirty="0" err="1" smtClean="0">
                <a:solidFill>
                  <a:srgbClr val="0070C0"/>
                </a:solidFill>
                <a:latin typeface="Arial" pitchFamily="34" charset="0"/>
                <a:cs typeface="Arial" pitchFamily="34" charset="0"/>
              </a:rPr>
              <a:t>hemokulture</a:t>
            </a:r>
            <a:r>
              <a:rPr lang="en-US" b="1" dirty="0" smtClean="0">
                <a:solidFill>
                  <a:srgbClr val="0070C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primenjuje</a:t>
            </a:r>
            <a:r>
              <a:rPr lang="en-US" b="1" dirty="0" smtClean="0">
                <a:solidFill>
                  <a:srgbClr val="FF0000"/>
                </a:solidFill>
                <a:latin typeface="Arial" pitchFamily="34" charset="0"/>
                <a:cs typeface="Arial" pitchFamily="34" charset="0"/>
              </a:rPr>
              <a:t> se  </a:t>
            </a:r>
            <a:r>
              <a:rPr lang="en-US" b="1" dirty="0" err="1" smtClean="0">
                <a:solidFill>
                  <a:srgbClr val="FF0000"/>
                </a:solidFill>
                <a:latin typeface="Arial" pitchFamily="34" charset="0"/>
                <a:cs typeface="Arial" pitchFamily="34" charset="0"/>
              </a:rPr>
              <a:t>emprijski</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antibiotski</a:t>
            </a:r>
            <a:r>
              <a:rPr lang="en-US" b="1" dirty="0" smtClean="0">
                <a:solidFill>
                  <a:srgbClr val="FF0000"/>
                </a:solidFill>
                <a:latin typeface="Arial" pitchFamily="34" charset="0"/>
                <a:cs typeface="Arial" pitchFamily="34" charset="0"/>
              </a:rPr>
              <a:t> </a:t>
            </a:r>
            <a:r>
              <a:rPr lang="en-US" b="1" dirty="0" err="1" smtClean="0">
                <a:solidFill>
                  <a:srgbClr val="FF0000"/>
                </a:solidFill>
                <a:latin typeface="Arial" pitchFamily="34" charset="0"/>
                <a:cs typeface="Arial" pitchFamily="34" charset="0"/>
              </a:rPr>
              <a:t>tretman</a:t>
            </a:r>
            <a:r>
              <a:rPr lang="en-US" b="1" dirty="0" smtClean="0">
                <a:solidFill>
                  <a:srgbClr val="FF0000"/>
                </a:solidFill>
                <a:latin typeface="Arial" pitchFamily="34" charset="0"/>
                <a:cs typeface="Arial" pitchFamily="34" charset="0"/>
              </a:rPr>
              <a:t> </a:t>
            </a:r>
            <a:r>
              <a:rPr lang="en-US" b="1" dirty="0" smtClean="0">
                <a:latin typeface="Arial" pitchFamily="34" charset="0"/>
                <a:cs typeface="Arial" pitchFamily="34" charset="0"/>
              </a:rPr>
              <a: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D:\BASTAC\01 sept 2020\Picture26 copy.jpg"/>
          <p:cNvPicPr>
            <a:picLocks noChangeAspect="1" noChangeArrowheads="1"/>
          </p:cNvPicPr>
          <p:nvPr/>
        </p:nvPicPr>
        <p:blipFill>
          <a:blip r:embed="rId2" cstate="print"/>
          <a:srcRect/>
          <a:stretch>
            <a:fillRect/>
          </a:stretch>
        </p:blipFill>
        <p:spPr bwMode="auto">
          <a:xfrm>
            <a:off x="-15875" y="379412"/>
            <a:ext cx="9159875" cy="6478588"/>
          </a:xfrm>
          <a:prstGeom prst="rect">
            <a:avLst/>
          </a:prstGeom>
          <a:noFill/>
        </p:spPr>
      </p:pic>
      <p:sp>
        <p:nvSpPr>
          <p:cNvPr id="4" name="TextBox 3"/>
          <p:cNvSpPr txBox="1"/>
          <p:nvPr/>
        </p:nvSpPr>
        <p:spPr>
          <a:xfrm>
            <a:off x="642910" y="1071546"/>
            <a:ext cx="8501090" cy="707886"/>
          </a:xfrm>
          <a:prstGeom prst="rect">
            <a:avLst/>
          </a:prstGeom>
          <a:solidFill>
            <a:srgbClr val="FFFF00"/>
          </a:solidFill>
        </p:spPr>
        <p:txBody>
          <a:bodyPr wrap="square" rtlCol="0">
            <a:spAutoFit/>
          </a:bodyPr>
          <a:lstStyle/>
          <a:p>
            <a:r>
              <a:rPr lang="sr-Latn-RS" sz="2000" b="1" dirty="0" smtClean="0"/>
              <a:t>ANTIBIOTSKI TRETMAN KOD ORALNIH STREPTOKOKA I grupe Str bovis,</a:t>
            </a:r>
          </a:p>
          <a:p>
            <a:pPr algn="ctr"/>
            <a:r>
              <a:rPr lang="sr-Latn-RS" sz="2000" b="1" dirty="0" smtClean="0"/>
              <a:t> dokazanih   hemokulturama </a:t>
            </a:r>
            <a:endParaRPr lang="en-US" sz="2000" b="1" dirty="0"/>
          </a:p>
        </p:txBody>
      </p:sp>
      <p:sp>
        <p:nvSpPr>
          <p:cNvPr id="5" name="TextBox 4"/>
          <p:cNvSpPr txBox="1"/>
          <p:nvPr/>
        </p:nvSpPr>
        <p:spPr>
          <a:xfrm>
            <a:off x="1071538" y="2000240"/>
            <a:ext cx="1643074" cy="369332"/>
          </a:xfrm>
          <a:prstGeom prst="rect">
            <a:avLst/>
          </a:prstGeom>
          <a:noFill/>
        </p:spPr>
        <p:txBody>
          <a:bodyPr wrap="square" rtlCol="0">
            <a:spAutoFit/>
          </a:bodyPr>
          <a:lstStyle/>
          <a:p>
            <a:r>
              <a:rPr lang="sr-Latn-RS" dirty="0" smtClean="0"/>
              <a:t>ANTIBIOTIK</a:t>
            </a:r>
            <a:endParaRPr lang="en-US" dirty="0"/>
          </a:p>
        </p:txBody>
      </p:sp>
      <p:sp>
        <p:nvSpPr>
          <p:cNvPr id="6" name="TextBox 5"/>
          <p:cNvSpPr txBox="1"/>
          <p:nvPr/>
        </p:nvSpPr>
        <p:spPr>
          <a:xfrm>
            <a:off x="2786050" y="2000240"/>
            <a:ext cx="3143272" cy="369332"/>
          </a:xfrm>
          <a:prstGeom prst="rect">
            <a:avLst/>
          </a:prstGeom>
          <a:noFill/>
        </p:spPr>
        <p:txBody>
          <a:bodyPr wrap="square" rtlCol="0">
            <a:spAutoFit/>
          </a:bodyPr>
          <a:lstStyle/>
          <a:p>
            <a:r>
              <a:rPr lang="sr-Latn-RS" dirty="0" smtClean="0"/>
              <a:t>DOZIRANJE I PUT APLIKACIJE</a:t>
            </a:r>
            <a:endParaRPr lang="en-US" dirty="0"/>
          </a:p>
        </p:txBody>
      </p:sp>
      <p:sp>
        <p:nvSpPr>
          <p:cNvPr id="7" name="TextBox 6"/>
          <p:cNvSpPr txBox="1"/>
          <p:nvPr/>
        </p:nvSpPr>
        <p:spPr>
          <a:xfrm>
            <a:off x="5857884" y="1928802"/>
            <a:ext cx="928694" cy="523220"/>
          </a:xfrm>
          <a:prstGeom prst="rect">
            <a:avLst/>
          </a:prstGeom>
          <a:noFill/>
        </p:spPr>
        <p:txBody>
          <a:bodyPr wrap="square" rtlCol="0">
            <a:spAutoFit/>
          </a:bodyPr>
          <a:lstStyle/>
          <a:p>
            <a:r>
              <a:rPr lang="sr-Latn-RS" sz="1400" dirty="0" smtClean="0"/>
              <a:t>TRAJANJE SEDMICE</a:t>
            </a:r>
            <a:endParaRPr lang="en-US" sz="1400" dirty="0"/>
          </a:p>
        </p:txBody>
      </p:sp>
      <p:sp>
        <p:nvSpPr>
          <p:cNvPr id="8" name="TextBox 7"/>
          <p:cNvSpPr txBox="1"/>
          <p:nvPr/>
        </p:nvSpPr>
        <p:spPr>
          <a:xfrm>
            <a:off x="6715140" y="2000240"/>
            <a:ext cx="714380" cy="553998"/>
          </a:xfrm>
          <a:prstGeom prst="rect">
            <a:avLst/>
          </a:prstGeom>
          <a:noFill/>
        </p:spPr>
        <p:txBody>
          <a:bodyPr wrap="square" rtlCol="0">
            <a:spAutoFit/>
          </a:bodyPr>
          <a:lstStyle/>
          <a:p>
            <a:r>
              <a:rPr lang="sr-Latn-RS" sz="1600" dirty="0" smtClean="0"/>
              <a:t>KLASA</a:t>
            </a:r>
            <a:r>
              <a:rPr lang="sr-Latn-RS" sz="1400" dirty="0" smtClean="0"/>
              <a:t> </a:t>
            </a:r>
          </a:p>
          <a:p>
            <a:endParaRPr lang="en-US" sz="1400" dirty="0"/>
          </a:p>
        </p:txBody>
      </p:sp>
      <p:sp>
        <p:nvSpPr>
          <p:cNvPr id="10" name="TextBox 9"/>
          <p:cNvSpPr txBox="1"/>
          <p:nvPr/>
        </p:nvSpPr>
        <p:spPr>
          <a:xfrm>
            <a:off x="7358082" y="2000240"/>
            <a:ext cx="743610" cy="369332"/>
          </a:xfrm>
          <a:prstGeom prst="rect">
            <a:avLst/>
          </a:prstGeom>
          <a:noFill/>
        </p:spPr>
        <p:txBody>
          <a:bodyPr wrap="square" rtlCol="0">
            <a:spAutoFit/>
          </a:bodyPr>
          <a:lstStyle/>
          <a:p>
            <a:r>
              <a:rPr lang="sr-Latn-RS" dirty="0" smtClean="0"/>
              <a:t>NIVO</a:t>
            </a:r>
            <a:endParaRPr lang="en-US" dirty="0"/>
          </a:p>
        </p:txBody>
      </p:sp>
      <p:sp>
        <p:nvSpPr>
          <p:cNvPr id="11" name="TextBox 10"/>
          <p:cNvSpPr txBox="1"/>
          <p:nvPr/>
        </p:nvSpPr>
        <p:spPr>
          <a:xfrm>
            <a:off x="1071538" y="2428868"/>
            <a:ext cx="7572428" cy="338554"/>
          </a:xfrm>
          <a:prstGeom prst="rect">
            <a:avLst/>
          </a:prstGeom>
          <a:noFill/>
        </p:spPr>
        <p:txBody>
          <a:bodyPr wrap="square" rtlCol="0">
            <a:spAutoFit/>
          </a:bodyPr>
          <a:lstStyle/>
          <a:p>
            <a:r>
              <a:rPr lang="sr-Latn-RS" sz="1600" dirty="0" smtClean="0">
                <a:solidFill>
                  <a:srgbClr val="FFFF00"/>
                </a:solidFill>
              </a:rPr>
              <a:t>PENICILIN-OSETLJIVE(MIC≤0,125 mg/L) ORALNE I DIGESTIVNE STREPTOKOKE</a:t>
            </a:r>
            <a:endParaRPr lang="en-US" sz="1600" dirty="0">
              <a:solidFill>
                <a:srgbClr val="FFFF00"/>
              </a:solidFill>
            </a:endParaRPr>
          </a:p>
        </p:txBody>
      </p:sp>
      <p:sp>
        <p:nvSpPr>
          <p:cNvPr id="12" name="TextBox 11"/>
          <p:cNvSpPr txBox="1"/>
          <p:nvPr/>
        </p:nvSpPr>
        <p:spPr>
          <a:xfrm>
            <a:off x="1071538" y="3000372"/>
            <a:ext cx="1785950" cy="369332"/>
          </a:xfrm>
          <a:prstGeom prst="rect">
            <a:avLst/>
          </a:prstGeom>
          <a:noFill/>
        </p:spPr>
        <p:txBody>
          <a:bodyPr wrap="square" rtlCol="0">
            <a:spAutoFit/>
          </a:bodyPr>
          <a:lstStyle/>
          <a:p>
            <a:r>
              <a:rPr lang="sr-Latn-RS" b="1" dirty="0" smtClean="0">
                <a:solidFill>
                  <a:srgbClr val="FF0000"/>
                </a:solidFill>
              </a:rPr>
              <a:t>Penicilin G</a:t>
            </a:r>
            <a:endParaRPr lang="en-US" b="1" dirty="0">
              <a:solidFill>
                <a:srgbClr val="FF0000"/>
              </a:solidFill>
            </a:endParaRPr>
          </a:p>
        </p:txBody>
      </p:sp>
      <p:sp>
        <p:nvSpPr>
          <p:cNvPr id="13" name="TextBox 12"/>
          <p:cNvSpPr txBox="1"/>
          <p:nvPr/>
        </p:nvSpPr>
        <p:spPr>
          <a:xfrm>
            <a:off x="2714612" y="2928934"/>
            <a:ext cx="3143272" cy="553998"/>
          </a:xfrm>
          <a:prstGeom prst="rect">
            <a:avLst/>
          </a:prstGeom>
          <a:noFill/>
        </p:spPr>
        <p:txBody>
          <a:bodyPr wrap="square" rtlCol="0">
            <a:spAutoFit/>
          </a:bodyPr>
          <a:lstStyle/>
          <a:p>
            <a:pPr algn="ctr"/>
            <a:r>
              <a:rPr lang="sr-Latn-RS" sz="1500" b="1" dirty="0" smtClean="0"/>
              <a:t>12-18 miliona J/dan i.v. 4- 6 doza</a:t>
            </a:r>
          </a:p>
          <a:p>
            <a:pPr algn="ctr"/>
            <a:r>
              <a:rPr lang="sr-Latn-RS" sz="1500" b="1" dirty="0" smtClean="0"/>
              <a:t> ili kontinuirano </a:t>
            </a:r>
            <a:endParaRPr lang="en-US" sz="1500" b="1" dirty="0"/>
          </a:p>
        </p:txBody>
      </p:sp>
      <p:sp>
        <p:nvSpPr>
          <p:cNvPr id="14" name="TextBox 13"/>
          <p:cNvSpPr txBox="1"/>
          <p:nvPr/>
        </p:nvSpPr>
        <p:spPr>
          <a:xfrm>
            <a:off x="6000760" y="2928934"/>
            <a:ext cx="399045" cy="369332"/>
          </a:xfrm>
          <a:prstGeom prst="rect">
            <a:avLst/>
          </a:prstGeom>
          <a:noFill/>
        </p:spPr>
        <p:txBody>
          <a:bodyPr wrap="square" rtlCol="0">
            <a:spAutoFit/>
          </a:bodyPr>
          <a:lstStyle/>
          <a:p>
            <a:r>
              <a:rPr lang="sr-Latn-RS" dirty="0" smtClean="0"/>
              <a:t>4</a:t>
            </a:r>
            <a:endParaRPr lang="en-US" dirty="0"/>
          </a:p>
        </p:txBody>
      </p:sp>
      <p:sp>
        <p:nvSpPr>
          <p:cNvPr id="15" name="TextBox 14"/>
          <p:cNvSpPr txBox="1"/>
          <p:nvPr/>
        </p:nvSpPr>
        <p:spPr>
          <a:xfrm>
            <a:off x="1071538" y="2643182"/>
            <a:ext cx="7000924" cy="369332"/>
          </a:xfrm>
          <a:prstGeom prst="rect">
            <a:avLst/>
          </a:prstGeom>
          <a:noFill/>
        </p:spPr>
        <p:txBody>
          <a:bodyPr wrap="square" rtlCol="0">
            <a:spAutoFit/>
          </a:bodyPr>
          <a:lstStyle/>
          <a:p>
            <a:r>
              <a:rPr lang="en-US" b="1" dirty="0" smtClean="0">
                <a:solidFill>
                  <a:srgbClr val="FF0000"/>
                </a:solidFill>
              </a:rPr>
              <a:t>S</a:t>
            </a:r>
            <a:r>
              <a:rPr lang="sr-Latn-RS" b="1" dirty="0" smtClean="0">
                <a:solidFill>
                  <a:srgbClr val="FF0000"/>
                </a:solidFill>
              </a:rPr>
              <a:t>tandardno dužina lečenja 4 nedelje </a:t>
            </a:r>
            <a:endParaRPr lang="en-US" b="1" dirty="0">
              <a:solidFill>
                <a:srgbClr val="FF0000"/>
              </a:solidFill>
            </a:endParaRPr>
          </a:p>
        </p:txBody>
      </p:sp>
      <p:sp>
        <p:nvSpPr>
          <p:cNvPr id="16" name="TextBox 15"/>
          <p:cNvSpPr txBox="1"/>
          <p:nvPr/>
        </p:nvSpPr>
        <p:spPr>
          <a:xfrm>
            <a:off x="3786182" y="3357562"/>
            <a:ext cx="714380" cy="369332"/>
          </a:xfrm>
          <a:prstGeom prst="rect">
            <a:avLst/>
          </a:prstGeom>
          <a:noFill/>
        </p:spPr>
        <p:txBody>
          <a:bodyPr wrap="square" rtlCol="0">
            <a:spAutoFit/>
          </a:bodyPr>
          <a:lstStyle/>
          <a:p>
            <a:r>
              <a:rPr lang="sr-Latn-RS" dirty="0" smtClean="0">
                <a:solidFill>
                  <a:srgbClr val="FF0000"/>
                </a:solidFill>
              </a:rPr>
              <a:t>ILI</a:t>
            </a:r>
            <a:endParaRPr lang="en-US" dirty="0">
              <a:solidFill>
                <a:srgbClr val="FF0000"/>
              </a:solidFill>
            </a:endParaRPr>
          </a:p>
        </p:txBody>
      </p:sp>
      <p:sp>
        <p:nvSpPr>
          <p:cNvPr id="17" name="TextBox 16"/>
          <p:cNvSpPr txBox="1"/>
          <p:nvPr/>
        </p:nvSpPr>
        <p:spPr>
          <a:xfrm>
            <a:off x="3786182" y="4000504"/>
            <a:ext cx="714380" cy="369332"/>
          </a:xfrm>
          <a:prstGeom prst="rect">
            <a:avLst/>
          </a:prstGeom>
          <a:noFill/>
        </p:spPr>
        <p:txBody>
          <a:bodyPr wrap="square" rtlCol="0">
            <a:spAutoFit/>
          </a:bodyPr>
          <a:lstStyle/>
          <a:p>
            <a:r>
              <a:rPr lang="sr-Latn-RS" dirty="0" smtClean="0">
                <a:solidFill>
                  <a:srgbClr val="FF0000"/>
                </a:solidFill>
              </a:rPr>
              <a:t>ILI</a:t>
            </a:r>
            <a:endParaRPr lang="en-US" dirty="0">
              <a:solidFill>
                <a:srgbClr val="FF0000"/>
              </a:solidFill>
            </a:endParaRPr>
          </a:p>
        </p:txBody>
      </p:sp>
      <p:sp>
        <p:nvSpPr>
          <p:cNvPr id="20" name="TextBox 19"/>
          <p:cNvSpPr txBox="1"/>
          <p:nvPr/>
        </p:nvSpPr>
        <p:spPr>
          <a:xfrm>
            <a:off x="1071538" y="3714752"/>
            <a:ext cx="1643074" cy="369332"/>
          </a:xfrm>
          <a:prstGeom prst="rect">
            <a:avLst/>
          </a:prstGeom>
          <a:noFill/>
        </p:spPr>
        <p:txBody>
          <a:bodyPr wrap="square" rtlCol="0">
            <a:spAutoFit/>
          </a:bodyPr>
          <a:lstStyle/>
          <a:p>
            <a:r>
              <a:rPr lang="sr-Latn-RS" b="1" dirty="0" smtClean="0">
                <a:solidFill>
                  <a:srgbClr val="002060"/>
                </a:solidFill>
              </a:rPr>
              <a:t>Amoksicilin</a:t>
            </a:r>
            <a:endParaRPr lang="en-US" b="1" dirty="0">
              <a:solidFill>
                <a:srgbClr val="002060"/>
              </a:solidFill>
            </a:endParaRPr>
          </a:p>
        </p:txBody>
      </p:sp>
      <p:sp>
        <p:nvSpPr>
          <p:cNvPr id="21" name="TextBox 20"/>
          <p:cNvSpPr txBox="1"/>
          <p:nvPr/>
        </p:nvSpPr>
        <p:spPr>
          <a:xfrm>
            <a:off x="1071538" y="4286256"/>
            <a:ext cx="1643074" cy="338554"/>
          </a:xfrm>
          <a:prstGeom prst="rect">
            <a:avLst/>
          </a:prstGeom>
          <a:noFill/>
        </p:spPr>
        <p:txBody>
          <a:bodyPr wrap="square" rtlCol="0">
            <a:spAutoFit/>
          </a:bodyPr>
          <a:lstStyle/>
          <a:p>
            <a:r>
              <a:rPr lang="sr-Latn-RS" sz="1600" dirty="0" smtClean="0"/>
              <a:t>CEFTRIAKSON</a:t>
            </a:r>
            <a:endParaRPr lang="en-US" sz="1600" dirty="0"/>
          </a:p>
        </p:txBody>
      </p:sp>
      <p:sp>
        <p:nvSpPr>
          <p:cNvPr id="22" name="TextBox 21"/>
          <p:cNvSpPr txBox="1"/>
          <p:nvPr/>
        </p:nvSpPr>
        <p:spPr>
          <a:xfrm>
            <a:off x="2643174" y="3714752"/>
            <a:ext cx="3513021" cy="369332"/>
          </a:xfrm>
          <a:prstGeom prst="rect">
            <a:avLst/>
          </a:prstGeom>
          <a:noFill/>
        </p:spPr>
        <p:txBody>
          <a:bodyPr wrap="square" rtlCol="0">
            <a:spAutoFit/>
          </a:bodyPr>
          <a:lstStyle/>
          <a:p>
            <a:r>
              <a:rPr lang="sr-Latn-RS" dirty="0" smtClean="0"/>
              <a:t>100-200 mg/kg/dan i.v.  4-6 doza</a:t>
            </a:r>
            <a:endParaRPr lang="en-US" dirty="0"/>
          </a:p>
        </p:txBody>
      </p:sp>
      <p:sp>
        <p:nvSpPr>
          <p:cNvPr id="23" name="TextBox 22"/>
          <p:cNvSpPr txBox="1"/>
          <p:nvPr/>
        </p:nvSpPr>
        <p:spPr>
          <a:xfrm>
            <a:off x="2714612" y="4286256"/>
            <a:ext cx="3143272" cy="369332"/>
          </a:xfrm>
          <a:prstGeom prst="rect">
            <a:avLst/>
          </a:prstGeom>
          <a:noFill/>
        </p:spPr>
        <p:txBody>
          <a:bodyPr wrap="square" rtlCol="0">
            <a:spAutoFit/>
          </a:bodyPr>
          <a:lstStyle/>
          <a:p>
            <a:r>
              <a:rPr lang="sr-Latn-RS" dirty="0" smtClean="0"/>
              <a:t>2 g/dan i.v. </a:t>
            </a:r>
            <a:r>
              <a:rPr lang="en-US" dirty="0" smtClean="0"/>
              <a:t>I</a:t>
            </a:r>
            <a:r>
              <a:rPr lang="sr-Latn-RS" dirty="0" smtClean="0"/>
              <a:t>li i.m. u  jednoj dozi</a:t>
            </a:r>
            <a:endParaRPr lang="en-US" dirty="0"/>
          </a:p>
        </p:txBody>
      </p:sp>
      <p:sp>
        <p:nvSpPr>
          <p:cNvPr id="24" name="TextBox 23"/>
          <p:cNvSpPr txBox="1"/>
          <p:nvPr/>
        </p:nvSpPr>
        <p:spPr>
          <a:xfrm>
            <a:off x="2643174" y="4500570"/>
            <a:ext cx="3853122" cy="369332"/>
          </a:xfrm>
          <a:prstGeom prst="rect">
            <a:avLst/>
          </a:prstGeom>
          <a:noFill/>
        </p:spPr>
        <p:txBody>
          <a:bodyPr wrap="square" rtlCol="0">
            <a:spAutoFit/>
          </a:bodyPr>
          <a:lstStyle/>
          <a:p>
            <a:r>
              <a:rPr lang="en-US" dirty="0" smtClean="0"/>
              <a:t>K</a:t>
            </a:r>
            <a:r>
              <a:rPr lang="sr-Latn-RS" dirty="0" smtClean="0"/>
              <a:t>od beta-laktam alergičnih pacijenata</a:t>
            </a:r>
            <a:endParaRPr lang="en-US" dirty="0"/>
          </a:p>
        </p:txBody>
      </p:sp>
      <p:sp>
        <p:nvSpPr>
          <p:cNvPr id="25" name="TextBox 24"/>
          <p:cNvSpPr txBox="1"/>
          <p:nvPr/>
        </p:nvSpPr>
        <p:spPr>
          <a:xfrm>
            <a:off x="1071538" y="4786322"/>
            <a:ext cx="1643074" cy="369332"/>
          </a:xfrm>
          <a:prstGeom prst="rect">
            <a:avLst/>
          </a:prstGeom>
          <a:noFill/>
        </p:spPr>
        <p:txBody>
          <a:bodyPr wrap="square" rtlCol="0">
            <a:spAutoFit/>
          </a:bodyPr>
          <a:lstStyle/>
          <a:p>
            <a:r>
              <a:rPr lang="sr-Latn-RS" dirty="0" smtClean="0"/>
              <a:t>VANKOMICIN</a:t>
            </a:r>
            <a:endParaRPr lang="en-US" dirty="0"/>
          </a:p>
        </p:txBody>
      </p:sp>
      <p:sp>
        <p:nvSpPr>
          <p:cNvPr id="26" name="TextBox 25"/>
          <p:cNvSpPr txBox="1"/>
          <p:nvPr/>
        </p:nvSpPr>
        <p:spPr>
          <a:xfrm>
            <a:off x="2714612" y="4857760"/>
            <a:ext cx="3429024" cy="369332"/>
          </a:xfrm>
          <a:prstGeom prst="rect">
            <a:avLst/>
          </a:prstGeom>
          <a:noFill/>
        </p:spPr>
        <p:txBody>
          <a:bodyPr wrap="square" rtlCol="0">
            <a:spAutoFit/>
          </a:bodyPr>
          <a:lstStyle/>
          <a:p>
            <a:r>
              <a:rPr lang="sr-Latn-RS" dirty="0" smtClean="0"/>
              <a:t>30 mg/kg/dan i.v. </a:t>
            </a:r>
            <a:r>
              <a:rPr lang="en-US" dirty="0" smtClean="0"/>
              <a:t>U</a:t>
            </a:r>
            <a:r>
              <a:rPr lang="sr-Latn-RS" dirty="0" smtClean="0"/>
              <a:t>  2 doze</a:t>
            </a:r>
            <a:endParaRPr lang="en-US" dirty="0"/>
          </a:p>
        </p:txBody>
      </p:sp>
      <p:sp>
        <p:nvSpPr>
          <p:cNvPr id="27" name="TextBox 26"/>
          <p:cNvSpPr txBox="1"/>
          <p:nvPr/>
        </p:nvSpPr>
        <p:spPr>
          <a:xfrm>
            <a:off x="6000760" y="3643314"/>
            <a:ext cx="301686" cy="369332"/>
          </a:xfrm>
          <a:prstGeom prst="rect">
            <a:avLst/>
          </a:prstGeom>
          <a:noFill/>
        </p:spPr>
        <p:txBody>
          <a:bodyPr wrap="none" rtlCol="0">
            <a:spAutoFit/>
          </a:bodyPr>
          <a:lstStyle/>
          <a:p>
            <a:r>
              <a:rPr lang="sr-Latn-RS" dirty="0" smtClean="0"/>
              <a:t>4</a:t>
            </a:r>
            <a:endParaRPr lang="en-US" dirty="0"/>
          </a:p>
        </p:txBody>
      </p:sp>
      <p:sp>
        <p:nvSpPr>
          <p:cNvPr id="28" name="TextBox 27"/>
          <p:cNvSpPr txBox="1"/>
          <p:nvPr/>
        </p:nvSpPr>
        <p:spPr>
          <a:xfrm>
            <a:off x="6000760" y="4286256"/>
            <a:ext cx="301686" cy="369332"/>
          </a:xfrm>
          <a:prstGeom prst="rect">
            <a:avLst/>
          </a:prstGeom>
          <a:noFill/>
        </p:spPr>
        <p:txBody>
          <a:bodyPr wrap="square" rtlCol="0">
            <a:spAutoFit/>
          </a:bodyPr>
          <a:lstStyle/>
          <a:p>
            <a:r>
              <a:rPr lang="sr-Latn-RS" dirty="0" smtClean="0"/>
              <a:t>4</a:t>
            </a:r>
            <a:endParaRPr lang="en-US" dirty="0"/>
          </a:p>
        </p:txBody>
      </p:sp>
      <p:sp>
        <p:nvSpPr>
          <p:cNvPr id="29" name="TextBox 28"/>
          <p:cNvSpPr txBox="1"/>
          <p:nvPr/>
        </p:nvSpPr>
        <p:spPr>
          <a:xfrm>
            <a:off x="6000760" y="4857760"/>
            <a:ext cx="230248" cy="369332"/>
          </a:xfrm>
          <a:prstGeom prst="rect">
            <a:avLst/>
          </a:prstGeom>
          <a:noFill/>
        </p:spPr>
        <p:txBody>
          <a:bodyPr wrap="square" rtlCol="0">
            <a:spAutoFit/>
          </a:bodyPr>
          <a:lstStyle/>
          <a:p>
            <a:r>
              <a:rPr lang="sr-Latn-RS" dirty="0" smtClean="0"/>
              <a:t>4</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186106" cy="1143000"/>
          </a:xfrm>
        </p:spPr>
        <p:txBody>
          <a:bodyPr>
            <a:normAutofit fontScale="90000"/>
          </a:bodyPr>
          <a:lstStyle/>
          <a:p>
            <a:r>
              <a:rPr lang="en-US" dirty="0" smtClean="0"/>
              <a:t>P</a:t>
            </a:r>
            <a:r>
              <a:rPr lang="sr-Latn-RS" dirty="0" smtClean="0"/>
              <a:t>atogeneza IE </a:t>
            </a:r>
            <a:endParaRPr lang="en-US" dirty="0"/>
          </a:p>
        </p:txBody>
      </p:sp>
      <p:pic>
        <p:nvPicPr>
          <p:cNvPr id="4098" name="Picture 2" descr="E:\infektivni endokarditis  vodic esc 2015 tmd 2020\slučajevi\file IE  1.jpg"/>
          <p:cNvPicPr>
            <a:picLocks noGrp="1" noChangeAspect="1" noChangeArrowheads="1"/>
          </p:cNvPicPr>
          <p:nvPr>
            <p:ph idx="1"/>
          </p:nvPr>
        </p:nvPicPr>
        <p:blipFill>
          <a:blip r:embed="rId2"/>
          <a:srcRect/>
          <a:stretch>
            <a:fillRect/>
          </a:stretch>
        </p:blipFill>
        <p:spPr bwMode="auto">
          <a:xfrm>
            <a:off x="-285784" y="1214422"/>
            <a:ext cx="5553343" cy="4071966"/>
          </a:xfrm>
          <a:prstGeom prst="rect">
            <a:avLst/>
          </a:prstGeom>
          <a:noFill/>
        </p:spPr>
      </p:pic>
      <p:sp>
        <p:nvSpPr>
          <p:cNvPr id="5" name="TextBox 4"/>
          <p:cNvSpPr txBox="1"/>
          <p:nvPr/>
        </p:nvSpPr>
        <p:spPr>
          <a:xfrm>
            <a:off x="4857752" y="-24"/>
            <a:ext cx="4143404" cy="6883183"/>
          </a:xfrm>
          <a:prstGeom prst="rect">
            <a:avLst/>
          </a:prstGeom>
          <a:noFill/>
        </p:spPr>
        <p:txBody>
          <a:bodyPr wrap="square" rtlCol="0">
            <a:spAutoFit/>
          </a:bodyPr>
          <a:lstStyle/>
          <a:p>
            <a:r>
              <a:rPr lang="sr-Latn-RS" b="1" dirty="0" smtClean="0"/>
              <a:t>Oštećenje  endotela na mestu udara mlaza/ na strani niskog pritiska kod stenoze omogućava  razvoj trombocitno-fibrinskog tromba, NBTE- na koji adheriraju bakterije za vreme tranzitorne bakteriemije</a:t>
            </a:r>
          </a:p>
          <a:p>
            <a:r>
              <a:rPr lang="en-US" b="1" dirty="0" smtClean="0">
                <a:solidFill>
                  <a:srgbClr val="FF0000"/>
                </a:solidFill>
              </a:rPr>
              <a:t>I</a:t>
            </a:r>
            <a:r>
              <a:rPr lang="sr-Latn-RS" b="1" dirty="0" smtClean="0">
                <a:solidFill>
                  <a:srgbClr val="FF0000"/>
                </a:solidFill>
              </a:rPr>
              <a:t>zuzetak S.aureus  adherira direktno  na intaktan endotel-Clumping (nagomilavajući) faktorpovršinki  fibrin vezujući protein </a:t>
            </a:r>
          </a:p>
          <a:p>
            <a:r>
              <a:rPr lang="en-US" sz="2400" b="1" dirty="0" smtClean="0">
                <a:solidFill>
                  <a:srgbClr val="002060"/>
                </a:solidFill>
              </a:rPr>
              <a:t>A</a:t>
            </a:r>
            <a:r>
              <a:rPr lang="sr-Latn-RS" sz="2400" b="1" dirty="0" smtClean="0">
                <a:solidFill>
                  <a:srgbClr val="002060"/>
                </a:solidFill>
              </a:rPr>
              <a:t>dhezinski molekuli bakterija-</a:t>
            </a:r>
            <a:r>
              <a:rPr lang="en-US" sz="2400" b="1" dirty="0" smtClean="0">
                <a:solidFill>
                  <a:srgbClr val="002060"/>
                </a:solidFill>
              </a:rPr>
              <a:t>V</a:t>
            </a:r>
            <a:r>
              <a:rPr lang="sr-Latn-RS" sz="2400" b="1" dirty="0" smtClean="0">
                <a:solidFill>
                  <a:srgbClr val="002060"/>
                </a:solidFill>
              </a:rPr>
              <a:t>ećina Gram + E.faecalis =Fss2; STR-= FilmA etc</a:t>
            </a:r>
          </a:p>
          <a:p>
            <a:r>
              <a:rPr lang="en-US" b="1" dirty="0" smtClean="0"/>
              <a:t>M</a:t>
            </a:r>
            <a:r>
              <a:rPr lang="sr-Latn-RS" b="1" dirty="0" smtClean="0"/>
              <a:t>ikrobi otporni na baktericidnu aktivnost seruma i mikrobicide trombocita, proliferišu u guste mikro -kolonije</a:t>
            </a:r>
          </a:p>
          <a:p>
            <a:r>
              <a:rPr lang="en-US" b="1" dirty="0" smtClean="0">
                <a:solidFill>
                  <a:srgbClr val="FF0000"/>
                </a:solidFill>
              </a:rPr>
              <a:t>N</a:t>
            </a:r>
            <a:r>
              <a:rPr lang="sr-Latn-RS" b="1" dirty="0" smtClean="0">
                <a:solidFill>
                  <a:srgbClr val="FF0000"/>
                </a:solidFill>
              </a:rPr>
              <a:t>a agregaciju trombocita i kolonije  taloži se fibrin i nastaju infektivne vegetacije, koje emituju bakterije sa površine  i mikrotrombe</a:t>
            </a:r>
          </a:p>
          <a:p>
            <a:r>
              <a:rPr lang="sr-Latn-RS" b="1" dirty="0" smtClean="0">
                <a:solidFill>
                  <a:srgbClr val="7030A0"/>
                </a:solidFill>
              </a:rPr>
              <a:t>U dubini vegetacija bakterije su  metabolički neaktivne i relativno otporne na AB-zato dugotrajno lečenje&gt;6 nedelja </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D:\BASTAC\01 sept 2020\Picture27 copy.jpg"/>
          <p:cNvPicPr>
            <a:picLocks noChangeAspect="1" noChangeArrowheads="1"/>
          </p:cNvPicPr>
          <p:nvPr/>
        </p:nvPicPr>
        <p:blipFill>
          <a:blip r:embed="rId2" cstate="print"/>
          <a:srcRect/>
          <a:stretch>
            <a:fillRect/>
          </a:stretch>
        </p:blipFill>
        <p:spPr bwMode="auto">
          <a:xfrm>
            <a:off x="214282" y="0"/>
            <a:ext cx="9159876" cy="6478588"/>
          </a:xfrm>
          <a:prstGeom prst="rect">
            <a:avLst/>
          </a:prstGeom>
          <a:noFill/>
        </p:spPr>
      </p:pic>
      <p:sp>
        <p:nvSpPr>
          <p:cNvPr id="4" name="TextBox 3"/>
          <p:cNvSpPr txBox="1"/>
          <p:nvPr/>
        </p:nvSpPr>
        <p:spPr>
          <a:xfrm>
            <a:off x="928662" y="500042"/>
            <a:ext cx="7786742" cy="707886"/>
          </a:xfrm>
          <a:prstGeom prst="rect">
            <a:avLst/>
          </a:prstGeom>
          <a:noFill/>
        </p:spPr>
        <p:txBody>
          <a:bodyPr wrap="square" rtlCol="0">
            <a:spAutoFit/>
          </a:bodyPr>
          <a:lstStyle/>
          <a:p>
            <a:r>
              <a:rPr lang="sr-Latn-RS" sz="2000" b="1" dirty="0" smtClean="0"/>
              <a:t>Antibiotski tretman kod oralnih streptokoka i streptokoka bovis grupe,</a:t>
            </a:r>
          </a:p>
          <a:p>
            <a:pPr algn="ctr"/>
            <a:r>
              <a:rPr lang="en-US" sz="2000" b="1" dirty="0" smtClean="0"/>
              <a:t>R</a:t>
            </a:r>
            <a:r>
              <a:rPr lang="sr-Latn-RS" sz="2000" b="1" dirty="0" smtClean="0"/>
              <a:t>elativno rezistentnih na penicilin (MIC 0,250-2 mg/L)</a:t>
            </a:r>
            <a:endParaRPr lang="en-US" sz="2000" b="1" dirty="0"/>
          </a:p>
        </p:txBody>
      </p:sp>
      <p:sp>
        <p:nvSpPr>
          <p:cNvPr id="5" name="TextBox 4"/>
          <p:cNvSpPr txBox="1"/>
          <p:nvPr/>
        </p:nvSpPr>
        <p:spPr>
          <a:xfrm>
            <a:off x="1500166" y="1500174"/>
            <a:ext cx="1308563" cy="369332"/>
          </a:xfrm>
          <a:prstGeom prst="rect">
            <a:avLst/>
          </a:prstGeom>
          <a:noFill/>
        </p:spPr>
        <p:txBody>
          <a:bodyPr wrap="none" rtlCol="0">
            <a:spAutoFit/>
          </a:bodyPr>
          <a:lstStyle/>
          <a:p>
            <a:r>
              <a:rPr lang="sr-Latn-RS" dirty="0" smtClean="0"/>
              <a:t>ANTIBIOTIK </a:t>
            </a:r>
            <a:endParaRPr lang="en-US" dirty="0"/>
          </a:p>
        </p:txBody>
      </p:sp>
      <p:sp>
        <p:nvSpPr>
          <p:cNvPr id="6" name="TextBox 5"/>
          <p:cNvSpPr txBox="1"/>
          <p:nvPr/>
        </p:nvSpPr>
        <p:spPr>
          <a:xfrm>
            <a:off x="3143240" y="1500174"/>
            <a:ext cx="2700291" cy="369332"/>
          </a:xfrm>
          <a:prstGeom prst="rect">
            <a:avLst/>
          </a:prstGeom>
          <a:noFill/>
        </p:spPr>
        <p:txBody>
          <a:bodyPr wrap="none" rtlCol="0">
            <a:spAutoFit/>
          </a:bodyPr>
          <a:lstStyle/>
          <a:p>
            <a:r>
              <a:rPr lang="sr-Latn-RS" dirty="0" smtClean="0"/>
              <a:t>DOZIRANJE I PUT PRIMENE</a:t>
            </a:r>
            <a:endParaRPr lang="en-US" dirty="0"/>
          </a:p>
        </p:txBody>
      </p:sp>
      <p:sp>
        <p:nvSpPr>
          <p:cNvPr id="7" name="TextBox 6"/>
          <p:cNvSpPr txBox="1"/>
          <p:nvPr/>
        </p:nvSpPr>
        <p:spPr>
          <a:xfrm>
            <a:off x="6143636" y="1500174"/>
            <a:ext cx="1428760" cy="369332"/>
          </a:xfrm>
          <a:prstGeom prst="rect">
            <a:avLst/>
          </a:prstGeom>
          <a:noFill/>
        </p:spPr>
        <p:txBody>
          <a:bodyPr wrap="square" rtlCol="0">
            <a:spAutoFit/>
          </a:bodyPr>
          <a:lstStyle/>
          <a:p>
            <a:r>
              <a:rPr lang="sr-Latn-RS" dirty="0" smtClean="0"/>
              <a:t>TRAJANJE </a:t>
            </a:r>
            <a:endParaRPr lang="en-US" dirty="0"/>
          </a:p>
        </p:txBody>
      </p:sp>
      <p:sp>
        <p:nvSpPr>
          <p:cNvPr id="8" name="TextBox 7"/>
          <p:cNvSpPr txBox="1"/>
          <p:nvPr/>
        </p:nvSpPr>
        <p:spPr>
          <a:xfrm>
            <a:off x="7072330" y="1428736"/>
            <a:ext cx="1071570" cy="369332"/>
          </a:xfrm>
          <a:prstGeom prst="rect">
            <a:avLst/>
          </a:prstGeom>
          <a:noFill/>
        </p:spPr>
        <p:txBody>
          <a:bodyPr wrap="square" rtlCol="0">
            <a:spAutoFit/>
          </a:bodyPr>
          <a:lstStyle/>
          <a:p>
            <a:r>
              <a:rPr lang="sr-Latn-RS" dirty="0" smtClean="0"/>
              <a:t>KLASA</a:t>
            </a:r>
            <a:endParaRPr lang="en-US" dirty="0"/>
          </a:p>
        </p:txBody>
      </p:sp>
      <p:sp>
        <p:nvSpPr>
          <p:cNvPr id="9" name="TextBox 8"/>
          <p:cNvSpPr txBox="1"/>
          <p:nvPr/>
        </p:nvSpPr>
        <p:spPr>
          <a:xfrm>
            <a:off x="7715272" y="1428736"/>
            <a:ext cx="815048" cy="369332"/>
          </a:xfrm>
          <a:prstGeom prst="rect">
            <a:avLst/>
          </a:prstGeom>
          <a:noFill/>
        </p:spPr>
        <p:txBody>
          <a:bodyPr wrap="square" rtlCol="0">
            <a:spAutoFit/>
          </a:bodyPr>
          <a:lstStyle/>
          <a:p>
            <a:r>
              <a:rPr lang="sr-Latn-RS" dirty="0" smtClean="0"/>
              <a:t>NIVO</a:t>
            </a:r>
            <a:endParaRPr lang="en-US" dirty="0"/>
          </a:p>
        </p:txBody>
      </p:sp>
      <p:sp>
        <p:nvSpPr>
          <p:cNvPr id="10" name="TextBox 9"/>
          <p:cNvSpPr txBox="1"/>
          <p:nvPr/>
        </p:nvSpPr>
        <p:spPr>
          <a:xfrm>
            <a:off x="1428728" y="2428868"/>
            <a:ext cx="1643074" cy="369332"/>
          </a:xfrm>
          <a:prstGeom prst="rect">
            <a:avLst/>
          </a:prstGeom>
          <a:noFill/>
        </p:spPr>
        <p:txBody>
          <a:bodyPr wrap="square" rtlCol="0">
            <a:spAutoFit/>
          </a:bodyPr>
          <a:lstStyle/>
          <a:p>
            <a:r>
              <a:rPr lang="sr-Latn-RS" dirty="0" smtClean="0"/>
              <a:t>PENICILIN G </a:t>
            </a:r>
            <a:endParaRPr lang="en-US" dirty="0"/>
          </a:p>
        </p:txBody>
      </p:sp>
      <p:sp>
        <p:nvSpPr>
          <p:cNvPr id="11" name="TextBox 10"/>
          <p:cNvSpPr txBox="1"/>
          <p:nvPr/>
        </p:nvSpPr>
        <p:spPr>
          <a:xfrm>
            <a:off x="3000364" y="2428868"/>
            <a:ext cx="3354717" cy="523220"/>
          </a:xfrm>
          <a:prstGeom prst="rect">
            <a:avLst/>
          </a:prstGeom>
          <a:noFill/>
        </p:spPr>
        <p:txBody>
          <a:bodyPr wrap="square" rtlCol="0">
            <a:spAutoFit/>
          </a:bodyPr>
          <a:lstStyle/>
          <a:p>
            <a:r>
              <a:rPr lang="sr-Latn-RS" sz="1400" dirty="0" smtClean="0"/>
              <a:t>24 MILIONA J/DAN I.V. 4-6 DOZA ILI KONTINUIRANO</a:t>
            </a:r>
            <a:endParaRPr lang="en-US" sz="1400" dirty="0"/>
          </a:p>
        </p:txBody>
      </p:sp>
      <p:sp>
        <p:nvSpPr>
          <p:cNvPr id="12" name="TextBox 11"/>
          <p:cNvSpPr txBox="1"/>
          <p:nvPr/>
        </p:nvSpPr>
        <p:spPr>
          <a:xfrm>
            <a:off x="6500826" y="2500306"/>
            <a:ext cx="301686" cy="369332"/>
          </a:xfrm>
          <a:prstGeom prst="rect">
            <a:avLst/>
          </a:prstGeom>
          <a:noFill/>
        </p:spPr>
        <p:txBody>
          <a:bodyPr wrap="none" rtlCol="0">
            <a:spAutoFit/>
          </a:bodyPr>
          <a:lstStyle/>
          <a:p>
            <a:r>
              <a:rPr lang="sr-Latn-RS" dirty="0" smtClean="0"/>
              <a:t>4</a:t>
            </a:r>
            <a:endParaRPr lang="en-US" dirty="0"/>
          </a:p>
        </p:txBody>
      </p:sp>
      <p:sp>
        <p:nvSpPr>
          <p:cNvPr id="13" name="TextBox 12"/>
          <p:cNvSpPr txBox="1"/>
          <p:nvPr/>
        </p:nvSpPr>
        <p:spPr>
          <a:xfrm>
            <a:off x="4357686" y="2786058"/>
            <a:ext cx="397866" cy="369332"/>
          </a:xfrm>
          <a:prstGeom prst="rect">
            <a:avLst/>
          </a:prstGeom>
          <a:noFill/>
        </p:spPr>
        <p:txBody>
          <a:bodyPr wrap="square" rtlCol="0">
            <a:spAutoFit/>
          </a:bodyPr>
          <a:lstStyle/>
          <a:p>
            <a:r>
              <a:rPr lang="sr-Latn-RS" dirty="0" smtClean="0"/>
              <a:t>ILI</a:t>
            </a:r>
            <a:endParaRPr lang="en-US" dirty="0"/>
          </a:p>
        </p:txBody>
      </p:sp>
      <p:sp>
        <p:nvSpPr>
          <p:cNvPr id="14" name="TextBox 13"/>
          <p:cNvSpPr txBox="1"/>
          <p:nvPr/>
        </p:nvSpPr>
        <p:spPr>
          <a:xfrm>
            <a:off x="1428728" y="3071810"/>
            <a:ext cx="1434560" cy="369332"/>
          </a:xfrm>
          <a:prstGeom prst="rect">
            <a:avLst/>
          </a:prstGeom>
          <a:noFill/>
        </p:spPr>
        <p:txBody>
          <a:bodyPr wrap="none" rtlCol="0">
            <a:spAutoFit/>
          </a:bodyPr>
          <a:lstStyle/>
          <a:p>
            <a:r>
              <a:rPr lang="sr-Latn-RS" dirty="0" smtClean="0"/>
              <a:t>AMOKSICILIN</a:t>
            </a:r>
            <a:endParaRPr lang="en-US" dirty="0"/>
          </a:p>
        </p:txBody>
      </p:sp>
      <p:sp>
        <p:nvSpPr>
          <p:cNvPr id="15" name="TextBox 14"/>
          <p:cNvSpPr txBox="1"/>
          <p:nvPr/>
        </p:nvSpPr>
        <p:spPr>
          <a:xfrm>
            <a:off x="3143240" y="3071810"/>
            <a:ext cx="2992742" cy="369332"/>
          </a:xfrm>
          <a:prstGeom prst="rect">
            <a:avLst/>
          </a:prstGeom>
          <a:noFill/>
        </p:spPr>
        <p:txBody>
          <a:bodyPr wrap="none" rtlCol="0">
            <a:spAutoFit/>
          </a:bodyPr>
          <a:lstStyle/>
          <a:p>
            <a:r>
              <a:rPr lang="sr-Latn-RS" dirty="0" smtClean="0"/>
              <a:t>200 mg/kg/dan i.v. </a:t>
            </a:r>
            <a:r>
              <a:rPr lang="en-US" dirty="0" smtClean="0"/>
              <a:t>U</a:t>
            </a:r>
            <a:r>
              <a:rPr lang="sr-Latn-RS" dirty="0" smtClean="0"/>
              <a:t> 4-6 doza</a:t>
            </a:r>
            <a:endParaRPr lang="en-US" dirty="0"/>
          </a:p>
        </p:txBody>
      </p:sp>
      <p:sp>
        <p:nvSpPr>
          <p:cNvPr id="16" name="TextBox 15"/>
          <p:cNvSpPr txBox="1"/>
          <p:nvPr/>
        </p:nvSpPr>
        <p:spPr>
          <a:xfrm>
            <a:off x="6500826" y="3071810"/>
            <a:ext cx="214314" cy="369332"/>
          </a:xfrm>
          <a:prstGeom prst="rect">
            <a:avLst/>
          </a:prstGeom>
          <a:noFill/>
        </p:spPr>
        <p:txBody>
          <a:bodyPr wrap="square" rtlCol="0">
            <a:spAutoFit/>
          </a:bodyPr>
          <a:lstStyle/>
          <a:p>
            <a:r>
              <a:rPr lang="sr-Latn-RS" dirty="0" smtClean="0"/>
              <a:t>4</a:t>
            </a:r>
            <a:endParaRPr lang="en-US" dirty="0"/>
          </a:p>
        </p:txBody>
      </p:sp>
      <p:sp>
        <p:nvSpPr>
          <p:cNvPr id="17" name="TextBox 16"/>
          <p:cNvSpPr txBox="1"/>
          <p:nvPr/>
        </p:nvSpPr>
        <p:spPr>
          <a:xfrm>
            <a:off x="1357290" y="3571876"/>
            <a:ext cx="1622320" cy="369332"/>
          </a:xfrm>
          <a:prstGeom prst="rect">
            <a:avLst/>
          </a:prstGeom>
          <a:noFill/>
        </p:spPr>
        <p:txBody>
          <a:bodyPr wrap="square" rtlCol="0">
            <a:spAutoFit/>
          </a:bodyPr>
          <a:lstStyle/>
          <a:p>
            <a:r>
              <a:rPr lang="sr-Latn-RS" dirty="0" smtClean="0"/>
              <a:t>CEFTRIAKSON</a:t>
            </a:r>
            <a:endParaRPr lang="en-US" dirty="0"/>
          </a:p>
        </p:txBody>
      </p:sp>
      <p:sp>
        <p:nvSpPr>
          <p:cNvPr id="18" name="TextBox 17"/>
          <p:cNvSpPr txBox="1"/>
          <p:nvPr/>
        </p:nvSpPr>
        <p:spPr>
          <a:xfrm>
            <a:off x="3143240" y="3571876"/>
            <a:ext cx="2643737" cy="369332"/>
          </a:xfrm>
          <a:prstGeom prst="rect">
            <a:avLst/>
          </a:prstGeom>
          <a:noFill/>
        </p:spPr>
        <p:txBody>
          <a:bodyPr wrap="none" rtlCol="0">
            <a:spAutoFit/>
          </a:bodyPr>
          <a:lstStyle/>
          <a:p>
            <a:r>
              <a:rPr lang="sr-Latn-RS" dirty="0" smtClean="0"/>
              <a:t>2 g/dan i.v. </a:t>
            </a:r>
            <a:r>
              <a:rPr lang="en-US" dirty="0" smtClean="0"/>
              <a:t>I</a:t>
            </a:r>
            <a:r>
              <a:rPr lang="sr-Latn-RS" dirty="0" smtClean="0"/>
              <a:t>li i.m. </a:t>
            </a:r>
            <a:r>
              <a:rPr lang="en-US" dirty="0" smtClean="0"/>
              <a:t>U</a:t>
            </a:r>
            <a:r>
              <a:rPr lang="sr-Latn-RS" dirty="0" smtClean="0"/>
              <a:t> 1 dozi</a:t>
            </a:r>
            <a:endParaRPr lang="en-US" dirty="0"/>
          </a:p>
        </p:txBody>
      </p:sp>
      <p:sp>
        <p:nvSpPr>
          <p:cNvPr id="19" name="TextBox 18"/>
          <p:cNvSpPr txBox="1"/>
          <p:nvPr/>
        </p:nvSpPr>
        <p:spPr>
          <a:xfrm>
            <a:off x="6500826" y="3571876"/>
            <a:ext cx="444562" cy="369332"/>
          </a:xfrm>
          <a:prstGeom prst="rect">
            <a:avLst/>
          </a:prstGeom>
          <a:noFill/>
        </p:spPr>
        <p:txBody>
          <a:bodyPr wrap="square" rtlCol="0">
            <a:spAutoFit/>
          </a:bodyPr>
          <a:lstStyle/>
          <a:p>
            <a:r>
              <a:rPr lang="sr-Latn-RS" dirty="0" smtClean="0"/>
              <a:t>4</a:t>
            </a:r>
            <a:endParaRPr lang="en-US" dirty="0"/>
          </a:p>
        </p:txBody>
      </p:sp>
      <p:sp>
        <p:nvSpPr>
          <p:cNvPr id="20" name="TextBox 19"/>
          <p:cNvSpPr txBox="1"/>
          <p:nvPr/>
        </p:nvSpPr>
        <p:spPr>
          <a:xfrm>
            <a:off x="4214810" y="3786190"/>
            <a:ext cx="385042" cy="369332"/>
          </a:xfrm>
          <a:prstGeom prst="rect">
            <a:avLst/>
          </a:prstGeom>
          <a:noFill/>
        </p:spPr>
        <p:txBody>
          <a:bodyPr wrap="square" rtlCol="0">
            <a:spAutoFit/>
          </a:bodyPr>
          <a:lstStyle/>
          <a:p>
            <a:r>
              <a:rPr lang="sr-Latn-RS" dirty="0" smtClean="0"/>
              <a:t>sa</a:t>
            </a:r>
            <a:endParaRPr lang="en-US" dirty="0"/>
          </a:p>
        </p:txBody>
      </p:sp>
      <p:sp>
        <p:nvSpPr>
          <p:cNvPr id="21" name="TextBox 20"/>
          <p:cNvSpPr txBox="1"/>
          <p:nvPr/>
        </p:nvSpPr>
        <p:spPr>
          <a:xfrm>
            <a:off x="1428728" y="4071942"/>
            <a:ext cx="1404167" cy="369332"/>
          </a:xfrm>
          <a:prstGeom prst="rect">
            <a:avLst/>
          </a:prstGeom>
          <a:noFill/>
        </p:spPr>
        <p:txBody>
          <a:bodyPr wrap="none" rtlCol="0">
            <a:spAutoFit/>
          </a:bodyPr>
          <a:lstStyle/>
          <a:p>
            <a:r>
              <a:rPr lang="sr-Latn-RS" dirty="0" smtClean="0"/>
              <a:t>GENTAMICIN</a:t>
            </a:r>
            <a:endParaRPr lang="en-US" dirty="0"/>
          </a:p>
        </p:txBody>
      </p:sp>
      <p:sp>
        <p:nvSpPr>
          <p:cNvPr id="22" name="TextBox 21"/>
          <p:cNvSpPr txBox="1"/>
          <p:nvPr/>
        </p:nvSpPr>
        <p:spPr>
          <a:xfrm>
            <a:off x="3143240" y="4071942"/>
            <a:ext cx="3074816" cy="369332"/>
          </a:xfrm>
          <a:prstGeom prst="rect">
            <a:avLst/>
          </a:prstGeom>
          <a:noFill/>
        </p:spPr>
        <p:txBody>
          <a:bodyPr wrap="none" rtlCol="0">
            <a:spAutoFit/>
          </a:bodyPr>
          <a:lstStyle/>
          <a:p>
            <a:r>
              <a:rPr lang="sr-Latn-RS" dirty="0" smtClean="0"/>
              <a:t>3mg/kg/dan i.v ili i.m. u 1. dozi</a:t>
            </a:r>
            <a:endParaRPr lang="en-US" dirty="0"/>
          </a:p>
        </p:txBody>
      </p:sp>
      <p:sp>
        <p:nvSpPr>
          <p:cNvPr id="23" name="TextBox 22"/>
          <p:cNvSpPr txBox="1"/>
          <p:nvPr/>
        </p:nvSpPr>
        <p:spPr>
          <a:xfrm>
            <a:off x="1428728" y="4572008"/>
            <a:ext cx="1434047" cy="369332"/>
          </a:xfrm>
          <a:prstGeom prst="rect">
            <a:avLst/>
          </a:prstGeom>
          <a:noFill/>
        </p:spPr>
        <p:txBody>
          <a:bodyPr wrap="none" rtlCol="0">
            <a:spAutoFit/>
          </a:bodyPr>
          <a:lstStyle/>
          <a:p>
            <a:pPr algn="ctr"/>
            <a:r>
              <a:rPr lang="sr-Latn-RS" dirty="0" smtClean="0"/>
              <a:t>VANKOMICIN</a:t>
            </a:r>
            <a:endParaRPr lang="en-US" dirty="0"/>
          </a:p>
        </p:txBody>
      </p:sp>
      <p:sp>
        <p:nvSpPr>
          <p:cNvPr id="24" name="TextBox 23"/>
          <p:cNvSpPr txBox="1"/>
          <p:nvPr/>
        </p:nvSpPr>
        <p:spPr>
          <a:xfrm>
            <a:off x="3071802" y="4357694"/>
            <a:ext cx="2689262" cy="369332"/>
          </a:xfrm>
          <a:prstGeom prst="rect">
            <a:avLst/>
          </a:prstGeom>
          <a:noFill/>
        </p:spPr>
        <p:txBody>
          <a:bodyPr wrap="none" rtlCol="0">
            <a:spAutoFit/>
          </a:bodyPr>
          <a:lstStyle/>
          <a:p>
            <a:r>
              <a:rPr lang="en-US" dirty="0" smtClean="0">
                <a:solidFill>
                  <a:srgbClr val="FF0000"/>
                </a:solidFill>
              </a:rPr>
              <a:t>K</a:t>
            </a:r>
            <a:r>
              <a:rPr lang="sr-Latn-RS" dirty="0" smtClean="0">
                <a:solidFill>
                  <a:srgbClr val="FF0000"/>
                </a:solidFill>
              </a:rPr>
              <a:t>od beta-laktam alergičnih</a:t>
            </a:r>
            <a:endParaRPr lang="en-US" dirty="0">
              <a:solidFill>
                <a:srgbClr val="FF0000"/>
              </a:solidFill>
            </a:endParaRPr>
          </a:p>
        </p:txBody>
      </p:sp>
      <p:sp>
        <p:nvSpPr>
          <p:cNvPr id="25" name="TextBox 24"/>
          <p:cNvSpPr txBox="1"/>
          <p:nvPr/>
        </p:nvSpPr>
        <p:spPr>
          <a:xfrm>
            <a:off x="3071802" y="4572008"/>
            <a:ext cx="2741648" cy="369332"/>
          </a:xfrm>
          <a:prstGeom prst="rect">
            <a:avLst/>
          </a:prstGeom>
          <a:noFill/>
        </p:spPr>
        <p:txBody>
          <a:bodyPr wrap="none" rtlCol="0">
            <a:spAutoFit/>
          </a:bodyPr>
          <a:lstStyle/>
          <a:p>
            <a:r>
              <a:rPr lang="sr-Latn-RS" dirty="0" smtClean="0"/>
              <a:t>30 mg/kg/dan i.b. </a:t>
            </a:r>
            <a:r>
              <a:rPr lang="en-US" dirty="0" smtClean="0"/>
              <a:t>U</a:t>
            </a:r>
            <a:r>
              <a:rPr lang="sr-Latn-RS" dirty="0" smtClean="0"/>
              <a:t> 2.doze</a:t>
            </a:r>
            <a:endParaRPr lang="en-US" dirty="0"/>
          </a:p>
        </p:txBody>
      </p:sp>
      <p:sp>
        <p:nvSpPr>
          <p:cNvPr id="26" name="TextBox 25"/>
          <p:cNvSpPr txBox="1"/>
          <p:nvPr/>
        </p:nvSpPr>
        <p:spPr>
          <a:xfrm>
            <a:off x="6572264" y="4071942"/>
            <a:ext cx="301686" cy="369332"/>
          </a:xfrm>
          <a:prstGeom prst="rect">
            <a:avLst/>
          </a:prstGeom>
          <a:noFill/>
        </p:spPr>
        <p:txBody>
          <a:bodyPr wrap="none" rtlCol="0">
            <a:spAutoFit/>
          </a:bodyPr>
          <a:lstStyle/>
          <a:p>
            <a:r>
              <a:rPr lang="sr-Latn-RS" dirty="0" smtClean="0"/>
              <a:t>2</a:t>
            </a:r>
            <a:endParaRPr lang="en-US" dirty="0"/>
          </a:p>
        </p:txBody>
      </p:sp>
      <p:sp>
        <p:nvSpPr>
          <p:cNvPr id="27" name="TextBox 26"/>
          <p:cNvSpPr txBox="1"/>
          <p:nvPr/>
        </p:nvSpPr>
        <p:spPr>
          <a:xfrm>
            <a:off x="6572264" y="4572008"/>
            <a:ext cx="444562" cy="369332"/>
          </a:xfrm>
          <a:prstGeom prst="rect">
            <a:avLst/>
          </a:prstGeom>
          <a:noFill/>
        </p:spPr>
        <p:txBody>
          <a:bodyPr wrap="square" rtlCol="0">
            <a:spAutoFit/>
          </a:bodyPr>
          <a:lstStyle/>
          <a:p>
            <a:r>
              <a:rPr lang="sr-Latn-RS" dirty="0" smtClean="0"/>
              <a:t>4</a:t>
            </a:r>
            <a:endParaRPr lang="en-US" dirty="0"/>
          </a:p>
        </p:txBody>
      </p:sp>
      <p:sp>
        <p:nvSpPr>
          <p:cNvPr id="28" name="Rectangle 27"/>
          <p:cNvSpPr/>
          <p:nvPr/>
        </p:nvSpPr>
        <p:spPr>
          <a:xfrm>
            <a:off x="1428728" y="5072074"/>
            <a:ext cx="1404167" cy="369332"/>
          </a:xfrm>
          <a:prstGeom prst="rect">
            <a:avLst/>
          </a:prstGeom>
        </p:spPr>
        <p:txBody>
          <a:bodyPr wrap="none">
            <a:spAutoFit/>
          </a:bodyPr>
          <a:lstStyle/>
          <a:p>
            <a:r>
              <a:rPr lang="sr-Latn-RS" dirty="0" smtClean="0"/>
              <a:t>GENTAMICIN</a:t>
            </a:r>
            <a:endParaRPr lang="en-US" dirty="0"/>
          </a:p>
        </p:txBody>
      </p:sp>
      <p:sp>
        <p:nvSpPr>
          <p:cNvPr id="29" name="Rectangle 28"/>
          <p:cNvSpPr/>
          <p:nvPr/>
        </p:nvSpPr>
        <p:spPr>
          <a:xfrm>
            <a:off x="3071802" y="5072074"/>
            <a:ext cx="3074816" cy="369332"/>
          </a:xfrm>
          <a:prstGeom prst="rect">
            <a:avLst/>
          </a:prstGeom>
        </p:spPr>
        <p:txBody>
          <a:bodyPr wrap="none">
            <a:spAutoFit/>
          </a:bodyPr>
          <a:lstStyle/>
          <a:p>
            <a:r>
              <a:rPr lang="sr-Latn-RS" dirty="0" smtClean="0"/>
              <a:t>3mg/kg/dan i.v ili i.m. u 1. dozi</a:t>
            </a:r>
            <a:endParaRPr lang="en-US" dirty="0"/>
          </a:p>
        </p:txBody>
      </p:sp>
      <p:sp>
        <p:nvSpPr>
          <p:cNvPr id="30" name="TextBox 29"/>
          <p:cNvSpPr txBox="1"/>
          <p:nvPr/>
        </p:nvSpPr>
        <p:spPr>
          <a:xfrm>
            <a:off x="6643702" y="5072074"/>
            <a:ext cx="301686" cy="369332"/>
          </a:xfrm>
          <a:prstGeom prst="rect">
            <a:avLst/>
          </a:prstGeom>
          <a:noFill/>
        </p:spPr>
        <p:txBody>
          <a:bodyPr wrap="square" rtlCol="0">
            <a:spAutoFit/>
          </a:bodyPr>
          <a:lstStyle/>
          <a:p>
            <a:r>
              <a:rPr lang="sr-Latn-RS" dirty="0" smtClean="0"/>
              <a:t>2</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D:\BASTAC\01 sept 2020\Picture28 copy.jpg"/>
          <p:cNvPicPr>
            <a:picLocks noChangeAspect="1" noChangeArrowheads="1"/>
          </p:cNvPicPr>
          <p:nvPr/>
        </p:nvPicPr>
        <p:blipFill>
          <a:blip r:embed="rId2" cstate="print"/>
          <a:srcRect/>
          <a:stretch>
            <a:fillRect/>
          </a:stretch>
        </p:blipFill>
        <p:spPr bwMode="auto">
          <a:xfrm>
            <a:off x="0" y="0"/>
            <a:ext cx="9159876" cy="6478588"/>
          </a:xfrm>
          <a:prstGeom prst="rect">
            <a:avLst/>
          </a:prstGeom>
          <a:noFill/>
        </p:spPr>
      </p:pic>
      <p:sp>
        <p:nvSpPr>
          <p:cNvPr id="4" name="TextBox 3"/>
          <p:cNvSpPr txBox="1"/>
          <p:nvPr/>
        </p:nvSpPr>
        <p:spPr>
          <a:xfrm>
            <a:off x="428596" y="642918"/>
            <a:ext cx="8170621" cy="369332"/>
          </a:xfrm>
          <a:prstGeom prst="rect">
            <a:avLst/>
          </a:prstGeom>
          <a:noFill/>
        </p:spPr>
        <p:txBody>
          <a:bodyPr wrap="square" rtlCol="0">
            <a:spAutoFit/>
          </a:bodyPr>
          <a:lstStyle/>
          <a:p>
            <a:pPr algn="ctr"/>
            <a:r>
              <a:rPr lang="sr-Latn-RS" b="1" dirty="0" smtClean="0"/>
              <a:t>ANTIBIOTSKI TRETMAN Staphylococus sppecies kod IE prirodnih  zalisaka </a:t>
            </a:r>
            <a:endParaRPr lang="en-US" b="1" dirty="0"/>
          </a:p>
        </p:txBody>
      </p:sp>
      <p:sp>
        <p:nvSpPr>
          <p:cNvPr id="5" name="TextBox 4"/>
          <p:cNvSpPr txBox="1"/>
          <p:nvPr/>
        </p:nvSpPr>
        <p:spPr>
          <a:xfrm>
            <a:off x="1214414" y="1357298"/>
            <a:ext cx="1255665" cy="369332"/>
          </a:xfrm>
          <a:prstGeom prst="rect">
            <a:avLst/>
          </a:prstGeom>
          <a:noFill/>
        </p:spPr>
        <p:txBody>
          <a:bodyPr wrap="none" rtlCol="0">
            <a:spAutoFit/>
          </a:bodyPr>
          <a:lstStyle/>
          <a:p>
            <a:r>
              <a:rPr lang="sr-Latn-RS" dirty="0" smtClean="0"/>
              <a:t>ANTIBIOTIK</a:t>
            </a:r>
            <a:endParaRPr lang="en-US" dirty="0"/>
          </a:p>
        </p:txBody>
      </p:sp>
      <p:sp>
        <p:nvSpPr>
          <p:cNvPr id="6" name="TextBox 5"/>
          <p:cNvSpPr txBox="1"/>
          <p:nvPr/>
        </p:nvSpPr>
        <p:spPr>
          <a:xfrm>
            <a:off x="2928926" y="1357298"/>
            <a:ext cx="2700291" cy="369332"/>
          </a:xfrm>
          <a:prstGeom prst="rect">
            <a:avLst/>
          </a:prstGeom>
          <a:noFill/>
        </p:spPr>
        <p:txBody>
          <a:bodyPr wrap="none" rtlCol="0">
            <a:spAutoFit/>
          </a:bodyPr>
          <a:lstStyle/>
          <a:p>
            <a:r>
              <a:rPr lang="sr-Latn-RS" dirty="0" smtClean="0"/>
              <a:t>DOZIRANJE I PUT PRIMENE</a:t>
            </a:r>
            <a:endParaRPr lang="en-US" dirty="0"/>
          </a:p>
        </p:txBody>
      </p:sp>
      <p:sp>
        <p:nvSpPr>
          <p:cNvPr id="7" name="TextBox 6"/>
          <p:cNvSpPr txBox="1"/>
          <p:nvPr/>
        </p:nvSpPr>
        <p:spPr>
          <a:xfrm>
            <a:off x="5929322" y="1357298"/>
            <a:ext cx="1193548" cy="523220"/>
          </a:xfrm>
          <a:prstGeom prst="rect">
            <a:avLst/>
          </a:prstGeom>
          <a:noFill/>
        </p:spPr>
        <p:txBody>
          <a:bodyPr wrap="square" rtlCol="0">
            <a:spAutoFit/>
          </a:bodyPr>
          <a:lstStyle/>
          <a:p>
            <a:r>
              <a:rPr lang="sr-Latn-RS" sz="1400" dirty="0" smtClean="0"/>
              <a:t>TRAJANJE</a:t>
            </a:r>
          </a:p>
          <a:p>
            <a:r>
              <a:rPr lang="sr-Latn-RS" sz="1400" dirty="0" smtClean="0"/>
              <a:t>SEDMICE </a:t>
            </a:r>
            <a:endParaRPr lang="en-US" sz="1400" dirty="0"/>
          </a:p>
        </p:txBody>
      </p:sp>
      <p:sp>
        <p:nvSpPr>
          <p:cNvPr id="8" name="TextBox 7"/>
          <p:cNvSpPr txBox="1"/>
          <p:nvPr/>
        </p:nvSpPr>
        <p:spPr>
          <a:xfrm>
            <a:off x="6858016" y="1357298"/>
            <a:ext cx="915780" cy="338554"/>
          </a:xfrm>
          <a:prstGeom prst="rect">
            <a:avLst/>
          </a:prstGeom>
          <a:noFill/>
        </p:spPr>
        <p:txBody>
          <a:bodyPr wrap="square" rtlCol="0">
            <a:spAutoFit/>
          </a:bodyPr>
          <a:lstStyle/>
          <a:p>
            <a:r>
              <a:rPr lang="sr-Latn-RS" sz="1600" dirty="0" smtClean="0"/>
              <a:t>KLASA</a:t>
            </a:r>
            <a:endParaRPr lang="en-US" sz="1600" dirty="0"/>
          </a:p>
        </p:txBody>
      </p:sp>
      <p:sp>
        <p:nvSpPr>
          <p:cNvPr id="9" name="TextBox 8"/>
          <p:cNvSpPr txBox="1"/>
          <p:nvPr/>
        </p:nvSpPr>
        <p:spPr>
          <a:xfrm>
            <a:off x="7500958" y="1357298"/>
            <a:ext cx="743610" cy="369332"/>
          </a:xfrm>
          <a:prstGeom prst="rect">
            <a:avLst/>
          </a:prstGeom>
          <a:noFill/>
        </p:spPr>
        <p:txBody>
          <a:bodyPr wrap="square" rtlCol="0">
            <a:spAutoFit/>
          </a:bodyPr>
          <a:lstStyle/>
          <a:p>
            <a:r>
              <a:rPr lang="sr-Latn-RS" dirty="0" smtClean="0"/>
              <a:t>NIVO</a:t>
            </a:r>
            <a:endParaRPr lang="en-US" dirty="0"/>
          </a:p>
        </p:txBody>
      </p:sp>
      <p:sp>
        <p:nvSpPr>
          <p:cNvPr id="10" name="TextBox 9"/>
          <p:cNvSpPr txBox="1"/>
          <p:nvPr/>
        </p:nvSpPr>
        <p:spPr>
          <a:xfrm>
            <a:off x="1142976" y="2071678"/>
            <a:ext cx="7000924" cy="369332"/>
          </a:xfrm>
          <a:prstGeom prst="rect">
            <a:avLst/>
          </a:prstGeom>
          <a:noFill/>
        </p:spPr>
        <p:txBody>
          <a:bodyPr wrap="square" rtlCol="0">
            <a:spAutoFit/>
          </a:bodyPr>
          <a:lstStyle/>
          <a:p>
            <a:r>
              <a:rPr lang="sr-Latn-RS" dirty="0" smtClean="0">
                <a:solidFill>
                  <a:srgbClr val="FF0000"/>
                </a:solidFill>
              </a:rPr>
              <a:t>METICILIN OSETLJIVE STAFILOKOKE</a:t>
            </a:r>
            <a:endParaRPr lang="en-US" dirty="0">
              <a:solidFill>
                <a:srgbClr val="FF0000"/>
              </a:solidFill>
            </a:endParaRPr>
          </a:p>
        </p:txBody>
      </p:sp>
      <p:sp>
        <p:nvSpPr>
          <p:cNvPr id="11" name="TextBox 10"/>
          <p:cNvSpPr txBox="1"/>
          <p:nvPr/>
        </p:nvSpPr>
        <p:spPr>
          <a:xfrm>
            <a:off x="1214414" y="2285992"/>
            <a:ext cx="1615250" cy="523220"/>
          </a:xfrm>
          <a:prstGeom prst="rect">
            <a:avLst/>
          </a:prstGeom>
          <a:noFill/>
        </p:spPr>
        <p:txBody>
          <a:bodyPr wrap="square" rtlCol="0">
            <a:spAutoFit/>
          </a:bodyPr>
          <a:lstStyle/>
          <a:p>
            <a:r>
              <a:rPr lang="sr-Latn-RS" sz="1400" dirty="0" smtClean="0"/>
              <a:t>(FLU)CLOKSACILIN</a:t>
            </a:r>
          </a:p>
          <a:p>
            <a:r>
              <a:rPr lang="sr-Latn-RS" sz="1400" dirty="0" smtClean="0"/>
              <a:t>ILI  OKSACILIN</a:t>
            </a:r>
            <a:endParaRPr lang="en-US" sz="1400" dirty="0"/>
          </a:p>
        </p:txBody>
      </p:sp>
      <p:sp>
        <p:nvSpPr>
          <p:cNvPr id="12" name="TextBox 11"/>
          <p:cNvSpPr txBox="1"/>
          <p:nvPr/>
        </p:nvSpPr>
        <p:spPr>
          <a:xfrm>
            <a:off x="2928926" y="2428868"/>
            <a:ext cx="2380203" cy="369332"/>
          </a:xfrm>
          <a:prstGeom prst="rect">
            <a:avLst/>
          </a:prstGeom>
          <a:noFill/>
        </p:spPr>
        <p:txBody>
          <a:bodyPr wrap="none" rtlCol="0">
            <a:spAutoFit/>
          </a:bodyPr>
          <a:lstStyle/>
          <a:p>
            <a:r>
              <a:rPr lang="sr-Latn-RS" dirty="0" smtClean="0"/>
              <a:t>12 g/dan i.v. </a:t>
            </a:r>
            <a:r>
              <a:rPr lang="en-US" dirty="0" smtClean="0"/>
              <a:t>U</a:t>
            </a:r>
            <a:r>
              <a:rPr lang="sr-Latn-RS" dirty="0" smtClean="0"/>
              <a:t> 4-6 doza</a:t>
            </a:r>
            <a:endParaRPr lang="en-US" dirty="0"/>
          </a:p>
        </p:txBody>
      </p:sp>
      <p:sp>
        <p:nvSpPr>
          <p:cNvPr id="13" name="TextBox 12"/>
          <p:cNvSpPr txBox="1"/>
          <p:nvPr/>
        </p:nvSpPr>
        <p:spPr>
          <a:xfrm>
            <a:off x="6072198" y="2357430"/>
            <a:ext cx="489236" cy="369332"/>
          </a:xfrm>
          <a:prstGeom prst="rect">
            <a:avLst/>
          </a:prstGeom>
          <a:noFill/>
        </p:spPr>
        <p:txBody>
          <a:bodyPr wrap="none" rtlCol="0">
            <a:spAutoFit/>
          </a:bodyPr>
          <a:lstStyle/>
          <a:p>
            <a:r>
              <a:rPr lang="sr-Latn-RS" dirty="0" smtClean="0"/>
              <a:t>4-6</a:t>
            </a:r>
            <a:endParaRPr lang="en-US" dirty="0"/>
          </a:p>
        </p:txBody>
      </p:sp>
      <p:sp>
        <p:nvSpPr>
          <p:cNvPr id="14" name="TextBox 13"/>
          <p:cNvSpPr txBox="1"/>
          <p:nvPr/>
        </p:nvSpPr>
        <p:spPr>
          <a:xfrm>
            <a:off x="1214414" y="2714620"/>
            <a:ext cx="2510174" cy="369332"/>
          </a:xfrm>
          <a:prstGeom prst="rect">
            <a:avLst/>
          </a:prstGeom>
          <a:noFill/>
        </p:spPr>
        <p:txBody>
          <a:bodyPr wrap="none" rtlCol="0">
            <a:spAutoFit/>
          </a:bodyPr>
          <a:lstStyle/>
          <a:p>
            <a:r>
              <a:rPr lang="sr-Latn-RS" dirty="0" smtClean="0"/>
              <a:t>ALTERNATIVNA TERAPIJA</a:t>
            </a:r>
            <a:endParaRPr lang="en-US" dirty="0"/>
          </a:p>
        </p:txBody>
      </p:sp>
      <p:sp>
        <p:nvSpPr>
          <p:cNvPr id="15" name="TextBox 14"/>
          <p:cNvSpPr txBox="1"/>
          <p:nvPr/>
        </p:nvSpPr>
        <p:spPr>
          <a:xfrm>
            <a:off x="1214414" y="3071810"/>
            <a:ext cx="1620828" cy="584775"/>
          </a:xfrm>
          <a:prstGeom prst="rect">
            <a:avLst/>
          </a:prstGeom>
          <a:noFill/>
        </p:spPr>
        <p:txBody>
          <a:bodyPr wrap="none" rtlCol="0">
            <a:spAutoFit/>
          </a:bodyPr>
          <a:lstStyle/>
          <a:p>
            <a:r>
              <a:rPr lang="sr-Latn-RS" sz="1600" dirty="0" smtClean="0"/>
              <a:t>KOTRIMOKSAZOL</a:t>
            </a:r>
          </a:p>
          <a:p>
            <a:r>
              <a:rPr lang="sr-Latn-RS" sz="1600" dirty="0" smtClean="0"/>
              <a:t>+ KLINDAMICIN</a:t>
            </a:r>
            <a:endParaRPr lang="en-US" sz="1600" dirty="0"/>
          </a:p>
        </p:txBody>
      </p:sp>
      <p:sp>
        <p:nvSpPr>
          <p:cNvPr id="16" name="TextBox 15"/>
          <p:cNvSpPr txBox="1"/>
          <p:nvPr/>
        </p:nvSpPr>
        <p:spPr>
          <a:xfrm>
            <a:off x="2928926" y="3000372"/>
            <a:ext cx="2796022" cy="738664"/>
          </a:xfrm>
          <a:prstGeom prst="rect">
            <a:avLst/>
          </a:prstGeom>
          <a:noFill/>
        </p:spPr>
        <p:txBody>
          <a:bodyPr wrap="none" rtlCol="0">
            <a:spAutoFit/>
          </a:bodyPr>
          <a:lstStyle/>
          <a:p>
            <a:r>
              <a:rPr lang="sr-Latn-RS" sz="1400" b="1" dirty="0" smtClean="0"/>
              <a:t>Sulfametoksazol 4800 mg/dan i</a:t>
            </a:r>
          </a:p>
          <a:p>
            <a:r>
              <a:rPr lang="sr-Latn-RS" sz="1400" b="1" dirty="0" smtClean="0"/>
              <a:t>Trimetoprim 960mg/dan</a:t>
            </a:r>
          </a:p>
          <a:p>
            <a:r>
              <a:rPr lang="en-US" sz="1400" b="1" dirty="0" smtClean="0"/>
              <a:t>K</a:t>
            </a:r>
            <a:r>
              <a:rPr lang="sr-Latn-RS" sz="1400" b="1" dirty="0" smtClean="0"/>
              <a:t>lindamicin  1800 mg/dan u 3 doze</a:t>
            </a:r>
            <a:endParaRPr lang="en-US" sz="1400" b="1" dirty="0"/>
          </a:p>
        </p:txBody>
      </p:sp>
      <p:sp>
        <p:nvSpPr>
          <p:cNvPr id="17" name="TextBox 16"/>
          <p:cNvSpPr txBox="1"/>
          <p:nvPr/>
        </p:nvSpPr>
        <p:spPr>
          <a:xfrm>
            <a:off x="1285852" y="3643314"/>
            <a:ext cx="5230086" cy="369332"/>
          </a:xfrm>
          <a:prstGeom prst="rect">
            <a:avLst/>
          </a:prstGeom>
          <a:noFill/>
        </p:spPr>
        <p:txBody>
          <a:bodyPr wrap="square" rtlCol="0">
            <a:spAutoFit/>
          </a:bodyPr>
          <a:lstStyle/>
          <a:p>
            <a:r>
              <a:rPr lang="en-US" dirty="0" smtClean="0">
                <a:solidFill>
                  <a:srgbClr val="FF0000"/>
                </a:solidFill>
              </a:rPr>
              <a:t>A</a:t>
            </a:r>
            <a:r>
              <a:rPr lang="sr-Latn-RS" dirty="0" smtClean="0">
                <a:solidFill>
                  <a:srgbClr val="FF0000"/>
                </a:solidFill>
              </a:rPr>
              <a:t>lergični na penicilin ili meticilin rezistentni stafilokok </a:t>
            </a:r>
            <a:endParaRPr lang="en-US" dirty="0">
              <a:solidFill>
                <a:srgbClr val="FF0000"/>
              </a:solidFill>
            </a:endParaRPr>
          </a:p>
        </p:txBody>
      </p:sp>
      <p:sp>
        <p:nvSpPr>
          <p:cNvPr id="18" name="TextBox 17"/>
          <p:cNvSpPr txBox="1"/>
          <p:nvPr/>
        </p:nvSpPr>
        <p:spPr>
          <a:xfrm>
            <a:off x="1214414" y="3857628"/>
            <a:ext cx="1486946" cy="369332"/>
          </a:xfrm>
          <a:prstGeom prst="rect">
            <a:avLst/>
          </a:prstGeom>
          <a:noFill/>
        </p:spPr>
        <p:txBody>
          <a:bodyPr wrap="square" rtlCol="0">
            <a:spAutoFit/>
          </a:bodyPr>
          <a:lstStyle/>
          <a:p>
            <a:r>
              <a:rPr lang="sr-Latn-RS" dirty="0" smtClean="0"/>
              <a:t>VANKOMICIN </a:t>
            </a:r>
            <a:endParaRPr lang="en-US" dirty="0"/>
          </a:p>
        </p:txBody>
      </p:sp>
      <p:sp>
        <p:nvSpPr>
          <p:cNvPr id="19" name="TextBox 18"/>
          <p:cNvSpPr txBox="1"/>
          <p:nvPr/>
        </p:nvSpPr>
        <p:spPr>
          <a:xfrm>
            <a:off x="2928926" y="3857628"/>
            <a:ext cx="3228063" cy="369332"/>
          </a:xfrm>
          <a:prstGeom prst="rect">
            <a:avLst/>
          </a:prstGeom>
          <a:noFill/>
        </p:spPr>
        <p:txBody>
          <a:bodyPr wrap="square" rtlCol="0">
            <a:spAutoFit/>
          </a:bodyPr>
          <a:lstStyle/>
          <a:p>
            <a:r>
              <a:rPr lang="sr-Latn-RS" dirty="0" smtClean="0"/>
              <a:t>30-60 mg/kg/dan I.V. u 3 doze</a:t>
            </a:r>
            <a:endParaRPr lang="en-US" dirty="0"/>
          </a:p>
        </p:txBody>
      </p:sp>
      <p:sp>
        <p:nvSpPr>
          <p:cNvPr id="20" name="Rectangle 19"/>
          <p:cNvSpPr/>
          <p:nvPr/>
        </p:nvSpPr>
        <p:spPr>
          <a:xfrm>
            <a:off x="1214414" y="4143380"/>
            <a:ext cx="2510174" cy="369332"/>
          </a:xfrm>
          <a:prstGeom prst="rect">
            <a:avLst/>
          </a:prstGeom>
        </p:spPr>
        <p:txBody>
          <a:bodyPr wrap="none">
            <a:spAutoFit/>
          </a:bodyPr>
          <a:lstStyle/>
          <a:p>
            <a:r>
              <a:rPr lang="sr-Latn-RS" dirty="0" smtClean="0">
                <a:solidFill>
                  <a:srgbClr val="FF0000"/>
                </a:solidFill>
              </a:rPr>
              <a:t>ALTERNATIVNA TERAPIJA</a:t>
            </a:r>
            <a:endParaRPr lang="en-US" dirty="0">
              <a:solidFill>
                <a:srgbClr val="FF0000"/>
              </a:solidFill>
            </a:endParaRPr>
          </a:p>
        </p:txBody>
      </p:sp>
      <p:sp>
        <p:nvSpPr>
          <p:cNvPr id="21" name="TextBox 20"/>
          <p:cNvSpPr txBox="1"/>
          <p:nvPr/>
        </p:nvSpPr>
        <p:spPr>
          <a:xfrm>
            <a:off x="1214414" y="4357694"/>
            <a:ext cx="1448345" cy="369332"/>
          </a:xfrm>
          <a:prstGeom prst="rect">
            <a:avLst/>
          </a:prstGeom>
          <a:noFill/>
        </p:spPr>
        <p:txBody>
          <a:bodyPr wrap="none" rtlCol="0">
            <a:spAutoFit/>
          </a:bodyPr>
          <a:lstStyle/>
          <a:p>
            <a:r>
              <a:rPr lang="sr-Latn-RS" b="1" dirty="0" smtClean="0">
                <a:solidFill>
                  <a:srgbClr val="7030A0"/>
                </a:solidFill>
              </a:rPr>
              <a:t>DAPTOMICIN</a:t>
            </a:r>
            <a:endParaRPr lang="en-US" b="1" dirty="0">
              <a:solidFill>
                <a:srgbClr val="7030A0"/>
              </a:solidFill>
            </a:endParaRPr>
          </a:p>
        </p:txBody>
      </p:sp>
      <p:sp>
        <p:nvSpPr>
          <p:cNvPr id="22" name="TextBox 21"/>
          <p:cNvSpPr txBox="1"/>
          <p:nvPr/>
        </p:nvSpPr>
        <p:spPr>
          <a:xfrm>
            <a:off x="2857488" y="4357694"/>
            <a:ext cx="2782428" cy="369332"/>
          </a:xfrm>
          <a:prstGeom prst="rect">
            <a:avLst/>
          </a:prstGeom>
          <a:noFill/>
        </p:spPr>
        <p:txBody>
          <a:bodyPr wrap="none" rtlCol="0">
            <a:spAutoFit/>
          </a:bodyPr>
          <a:lstStyle/>
          <a:p>
            <a:r>
              <a:rPr lang="sr-Latn-RS" dirty="0" smtClean="0">
                <a:solidFill>
                  <a:srgbClr val="7030A0"/>
                </a:solidFill>
              </a:rPr>
              <a:t>10 mg/kg/dan I.V. U 1. DOZI</a:t>
            </a:r>
            <a:endParaRPr lang="en-US" dirty="0">
              <a:solidFill>
                <a:srgbClr val="7030A0"/>
              </a:solidFill>
            </a:endParaRPr>
          </a:p>
        </p:txBody>
      </p:sp>
      <p:sp>
        <p:nvSpPr>
          <p:cNvPr id="23" name="Rectangle 22"/>
          <p:cNvSpPr/>
          <p:nvPr/>
        </p:nvSpPr>
        <p:spPr>
          <a:xfrm>
            <a:off x="1142976" y="4643446"/>
            <a:ext cx="2510174" cy="369332"/>
          </a:xfrm>
          <a:prstGeom prst="rect">
            <a:avLst/>
          </a:prstGeom>
        </p:spPr>
        <p:txBody>
          <a:bodyPr wrap="none">
            <a:spAutoFit/>
          </a:bodyPr>
          <a:lstStyle/>
          <a:p>
            <a:r>
              <a:rPr lang="sr-Latn-RS" dirty="0" smtClean="0">
                <a:solidFill>
                  <a:srgbClr val="FF0000"/>
                </a:solidFill>
              </a:rPr>
              <a:t>ALTERNATIVNA TERAPIJA</a:t>
            </a:r>
            <a:endParaRPr lang="en-US" dirty="0">
              <a:solidFill>
                <a:srgbClr val="FF0000"/>
              </a:solidFill>
            </a:endParaRPr>
          </a:p>
        </p:txBody>
      </p:sp>
      <p:sp>
        <p:nvSpPr>
          <p:cNvPr id="24" name="Rectangle 23"/>
          <p:cNvSpPr/>
          <p:nvPr/>
        </p:nvSpPr>
        <p:spPr>
          <a:xfrm>
            <a:off x="1142976" y="4929198"/>
            <a:ext cx="1714512" cy="584775"/>
          </a:xfrm>
          <a:prstGeom prst="rect">
            <a:avLst/>
          </a:prstGeom>
        </p:spPr>
        <p:txBody>
          <a:bodyPr wrap="square">
            <a:spAutoFit/>
          </a:bodyPr>
          <a:lstStyle/>
          <a:p>
            <a:r>
              <a:rPr lang="sr-Latn-RS" sz="1600" dirty="0" smtClean="0"/>
              <a:t>KOTRIMOKSAZOL</a:t>
            </a:r>
          </a:p>
          <a:p>
            <a:r>
              <a:rPr lang="sr-Latn-RS" sz="1600" dirty="0" smtClean="0"/>
              <a:t>+ KLINDAMICIN</a:t>
            </a:r>
            <a:endParaRPr lang="en-US" sz="1600" dirty="0"/>
          </a:p>
        </p:txBody>
      </p:sp>
      <p:sp>
        <p:nvSpPr>
          <p:cNvPr id="25" name="Rectangle 24"/>
          <p:cNvSpPr/>
          <p:nvPr/>
        </p:nvSpPr>
        <p:spPr>
          <a:xfrm>
            <a:off x="2928926" y="4857760"/>
            <a:ext cx="4572000" cy="738664"/>
          </a:xfrm>
          <a:prstGeom prst="rect">
            <a:avLst/>
          </a:prstGeom>
        </p:spPr>
        <p:txBody>
          <a:bodyPr>
            <a:spAutoFit/>
          </a:bodyPr>
          <a:lstStyle/>
          <a:p>
            <a:r>
              <a:rPr lang="sr-Latn-RS" sz="1400" b="1" dirty="0" smtClean="0"/>
              <a:t>Sulfametoksazol 4800 mg/dan i</a:t>
            </a:r>
          </a:p>
          <a:p>
            <a:r>
              <a:rPr lang="sr-Latn-RS" sz="1400" b="1" dirty="0" smtClean="0"/>
              <a:t>Trimetoprim 960mg/dan</a:t>
            </a:r>
          </a:p>
          <a:p>
            <a:r>
              <a:rPr lang="en-US" sz="1400" b="1" dirty="0" smtClean="0"/>
              <a:t>K</a:t>
            </a:r>
            <a:r>
              <a:rPr lang="sr-Latn-RS" sz="1400" b="1" dirty="0" smtClean="0"/>
              <a:t>lindamicin  1800 mg/dan u 3 doze</a:t>
            </a:r>
            <a:endParaRPr lang="en-US" sz="1400" b="1" dirty="0"/>
          </a:p>
        </p:txBody>
      </p:sp>
      <p:sp>
        <p:nvSpPr>
          <p:cNvPr id="26" name="Rectangle 25"/>
          <p:cNvSpPr/>
          <p:nvPr/>
        </p:nvSpPr>
        <p:spPr>
          <a:xfrm rot="10800000" flipV="1">
            <a:off x="6072198" y="3857628"/>
            <a:ext cx="489236" cy="369332"/>
          </a:xfrm>
          <a:prstGeom prst="rect">
            <a:avLst/>
          </a:prstGeom>
        </p:spPr>
        <p:txBody>
          <a:bodyPr wrap="square">
            <a:spAutoFit/>
          </a:bodyPr>
          <a:lstStyle/>
          <a:p>
            <a:r>
              <a:rPr lang="sr-Latn-RS" dirty="0" smtClean="0"/>
              <a:t>4-6</a:t>
            </a:r>
            <a:endParaRPr lang="en-US" dirty="0"/>
          </a:p>
        </p:txBody>
      </p:sp>
      <p:sp>
        <p:nvSpPr>
          <p:cNvPr id="27" name="Rectangle 26"/>
          <p:cNvSpPr/>
          <p:nvPr/>
        </p:nvSpPr>
        <p:spPr>
          <a:xfrm>
            <a:off x="6143636" y="4357694"/>
            <a:ext cx="489236" cy="369332"/>
          </a:xfrm>
          <a:prstGeom prst="rect">
            <a:avLst/>
          </a:prstGeom>
        </p:spPr>
        <p:txBody>
          <a:bodyPr wrap="none">
            <a:spAutoFit/>
          </a:bodyPr>
          <a:lstStyle/>
          <a:p>
            <a:r>
              <a:rPr lang="sr-Latn-RS" dirty="0" smtClean="0">
                <a:solidFill>
                  <a:srgbClr val="7030A0"/>
                </a:solidFill>
              </a:rPr>
              <a:t>4-6</a:t>
            </a:r>
            <a:endParaRPr lang="en-US" dirty="0">
              <a:solidFill>
                <a:srgbClr val="7030A0"/>
              </a:solidFill>
            </a:endParaRPr>
          </a:p>
        </p:txBody>
      </p:sp>
      <p:sp>
        <p:nvSpPr>
          <p:cNvPr id="28" name="TextBox 27"/>
          <p:cNvSpPr txBox="1"/>
          <p:nvPr/>
        </p:nvSpPr>
        <p:spPr>
          <a:xfrm>
            <a:off x="5929322" y="2928934"/>
            <a:ext cx="1643074" cy="523220"/>
          </a:xfrm>
          <a:prstGeom prst="rect">
            <a:avLst/>
          </a:prstGeom>
          <a:noFill/>
        </p:spPr>
        <p:txBody>
          <a:bodyPr wrap="square" rtlCol="0">
            <a:spAutoFit/>
          </a:bodyPr>
          <a:lstStyle/>
          <a:p>
            <a:pPr marL="342900" indent="-342900"/>
            <a:r>
              <a:rPr lang="sr-Latn-RS" sz="1400" dirty="0" smtClean="0"/>
              <a:t>1 ned. i.v </a:t>
            </a:r>
          </a:p>
          <a:p>
            <a:pPr marL="342900" indent="-342900"/>
            <a:r>
              <a:rPr lang="sr-Latn-RS" sz="1400" dirty="0" smtClean="0"/>
              <a:t>+ 5 per os</a:t>
            </a:r>
            <a:endParaRPr lang="en-US" sz="1400" dirty="0"/>
          </a:p>
        </p:txBody>
      </p:sp>
      <p:sp>
        <p:nvSpPr>
          <p:cNvPr id="29" name="TextBox 28"/>
          <p:cNvSpPr txBox="1"/>
          <p:nvPr/>
        </p:nvSpPr>
        <p:spPr>
          <a:xfrm>
            <a:off x="6143636" y="3357562"/>
            <a:ext cx="357190" cy="369332"/>
          </a:xfrm>
          <a:prstGeom prst="rect">
            <a:avLst/>
          </a:prstGeom>
          <a:noFill/>
        </p:spPr>
        <p:txBody>
          <a:bodyPr wrap="square" rtlCol="0">
            <a:spAutoFit/>
          </a:bodyPr>
          <a:lstStyle/>
          <a:p>
            <a:r>
              <a:rPr lang="sr-Latn-RS" dirty="0" smtClean="0"/>
              <a:t>1</a:t>
            </a:r>
            <a:endParaRPr lang="en-US" dirty="0"/>
          </a:p>
        </p:txBody>
      </p:sp>
      <p:sp>
        <p:nvSpPr>
          <p:cNvPr id="30" name="Rectangle 29"/>
          <p:cNvSpPr/>
          <p:nvPr/>
        </p:nvSpPr>
        <p:spPr>
          <a:xfrm>
            <a:off x="5929322" y="4857760"/>
            <a:ext cx="1000132" cy="523220"/>
          </a:xfrm>
          <a:prstGeom prst="rect">
            <a:avLst/>
          </a:prstGeom>
        </p:spPr>
        <p:txBody>
          <a:bodyPr wrap="square">
            <a:spAutoFit/>
          </a:bodyPr>
          <a:lstStyle/>
          <a:p>
            <a:pPr marL="342900" indent="-342900"/>
            <a:r>
              <a:rPr lang="sr-Latn-RS" sz="1400" dirty="0" smtClean="0"/>
              <a:t>1 ned. i.v </a:t>
            </a:r>
          </a:p>
          <a:p>
            <a:pPr marL="342900" indent="-342900"/>
            <a:r>
              <a:rPr lang="sr-Latn-RS" sz="1400" dirty="0" smtClean="0"/>
              <a:t>+ 5 per os</a:t>
            </a:r>
            <a:endParaRPr lang="en-US" sz="1400" dirty="0"/>
          </a:p>
        </p:txBody>
      </p:sp>
      <p:sp>
        <p:nvSpPr>
          <p:cNvPr id="31" name="TextBox 30"/>
          <p:cNvSpPr txBox="1"/>
          <p:nvPr/>
        </p:nvSpPr>
        <p:spPr>
          <a:xfrm>
            <a:off x="6286512" y="5286388"/>
            <a:ext cx="301686" cy="369332"/>
          </a:xfrm>
          <a:prstGeom prst="rect">
            <a:avLst/>
          </a:prstGeom>
          <a:noFill/>
        </p:spPr>
        <p:txBody>
          <a:bodyPr wrap="none" rtlCol="0">
            <a:spAutoFit/>
          </a:bodyPr>
          <a:lstStyle/>
          <a:p>
            <a:r>
              <a:rPr lang="sr-Latn-RS" dirty="0" smtClean="0"/>
              <a:t>1</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D:\BASTAC\01 sept 2020\Picture29 copy.jpg"/>
          <p:cNvPicPr>
            <a:picLocks noChangeAspect="1" noChangeArrowheads="1"/>
          </p:cNvPicPr>
          <p:nvPr/>
        </p:nvPicPr>
        <p:blipFill>
          <a:blip r:embed="rId2" cstate="print"/>
          <a:srcRect/>
          <a:stretch>
            <a:fillRect/>
          </a:stretch>
        </p:blipFill>
        <p:spPr bwMode="auto">
          <a:xfrm>
            <a:off x="-15875" y="379412"/>
            <a:ext cx="9159875" cy="6478588"/>
          </a:xfrm>
          <a:prstGeom prst="rect">
            <a:avLst/>
          </a:prstGeom>
          <a:noFill/>
        </p:spPr>
      </p:pic>
      <p:sp>
        <p:nvSpPr>
          <p:cNvPr id="4" name="TextBox 3"/>
          <p:cNvSpPr txBox="1"/>
          <p:nvPr/>
        </p:nvSpPr>
        <p:spPr>
          <a:xfrm>
            <a:off x="1428728" y="857232"/>
            <a:ext cx="6583277" cy="954107"/>
          </a:xfrm>
          <a:prstGeom prst="rect">
            <a:avLst/>
          </a:prstGeom>
          <a:noFill/>
        </p:spPr>
        <p:txBody>
          <a:bodyPr wrap="none" rtlCol="0">
            <a:spAutoFit/>
          </a:bodyPr>
          <a:lstStyle/>
          <a:p>
            <a:r>
              <a:rPr lang="en-US" sz="2800" dirty="0" smtClean="0"/>
              <a:t>A</a:t>
            </a:r>
            <a:r>
              <a:rPr lang="sr-Latn-RS" sz="2800" dirty="0" smtClean="0"/>
              <a:t>ntibioterapija Staphylococcus species kod  </a:t>
            </a:r>
          </a:p>
          <a:p>
            <a:pPr algn="ctr"/>
            <a:r>
              <a:rPr lang="sr-Latn-RS" sz="2800" dirty="0" smtClean="0"/>
              <a:t>ENDOKARDITA VEŠTAČKIH VALVULA</a:t>
            </a:r>
            <a:endParaRPr lang="en-US" sz="2800" dirty="0"/>
          </a:p>
        </p:txBody>
      </p:sp>
      <p:sp>
        <p:nvSpPr>
          <p:cNvPr id="5" name="TextBox 4"/>
          <p:cNvSpPr txBox="1"/>
          <p:nvPr/>
        </p:nvSpPr>
        <p:spPr>
          <a:xfrm>
            <a:off x="1214414" y="1857364"/>
            <a:ext cx="1255665" cy="369332"/>
          </a:xfrm>
          <a:prstGeom prst="rect">
            <a:avLst/>
          </a:prstGeom>
          <a:noFill/>
        </p:spPr>
        <p:txBody>
          <a:bodyPr wrap="none" rtlCol="0">
            <a:spAutoFit/>
          </a:bodyPr>
          <a:lstStyle/>
          <a:p>
            <a:r>
              <a:rPr lang="sr-Latn-RS" dirty="0" smtClean="0"/>
              <a:t>ANTIBIOTIK</a:t>
            </a:r>
            <a:endParaRPr lang="en-US" dirty="0"/>
          </a:p>
        </p:txBody>
      </p:sp>
      <p:sp>
        <p:nvSpPr>
          <p:cNvPr id="6" name="TextBox 5"/>
          <p:cNvSpPr txBox="1"/>
          <p:nvPr/>
        </p:nvSpPr>
        <p:spPr>
          <a:xfrm>
            <a:off x="2857488" y="1857364"/>
            <a:ext cx="3143272" cy="369332"/>
          </a:xfrm>
          <a:prstGeom prst="rect">
            <a:avLst/>
          </a:prstGeom>
          <a:noFill/>
        </p:spPr>
        <p:txBody>
          <a:bodyPr wrap="square" rtlCol="0">
            <a:spAutoFit/>
          </a:bodyPr>
          <a:lstStyle/>
          <a:p>
            <a:r>
              <a:rPr lang="sr-Latn-RS" dirty="0" smtClean="0"/>
              <a:t>DOZIRANJE I PUT PRIMENE </a:t>
            </a:r>
            <a:endParaRPr lang="en-US" dirty="0"/>
          </a:p>
        </p:txBody>
      </p:sp>
      <p:sp>
        <p:nvSpPr>
          <p:cNvPr id="7" name="TextBox 6"/>
          <p:cNvSpPr txBox="1"/>
          <p:nvPr/>
        </p:nvSpPr>
        <p:spPr>
          <a:xfrm>
            <a:off x="5857884" y="1785926"/>
            <a:ext cx="1378231" cy="523220"/>
          </a:xfrm>
          <a:prstGeom prst="rect">
            <a:avLst/>
          </a:prstGeom>
          <a:noFill/>
        </p:spPr>
        <p:txBody>
          <a:bodyPr wrap="square" rtlCol="0">
            <a:spAutoFit/>
          </a:bodyPr>
          <a:lstStyle/>
          <a:p>
            <a:r>
              <a:rPr lang="sr-Latn-RS" sz="1400" dirty="0" smtClean="0"/>
              <a:t>TRAJANJE U </a:t>
            </a:r>
          </a:p>
          <a:p>
            <a:r>
              <a:rPr lang="sr-Latn-RS" sz="1400" dirty="0" smtClean="0"/>
              <a:t>NEDELJAMA</a:t>
            </a:r>
            <a:endParaRPr lang="en-US" sz="1400" dirty="0"/>
          </a:p>
        </p:txBody>
      </p:sp>
      <p:sp>
        <p:nvSpPr>
          <p:cNvPr id="8" name="TextBox 7"/>
          <p:cNvSpPr txBox="1"/>
          <p:nvPr/>
        </p:nvSpPr>
        <p:spPr>
          <a:xfrm>
            <a:off x="6858016" y="1857364"/>
            <a:ext cx="851853" cy="338554"/>
          </a:xfrm>
          <a:prstGeom prst="rect">
            <a:avLst/>
          </a:prstGeom>
          <a:noFill/>
        </p:spPr>
        <p:txBody>
          <a:bodyPr wrap="square" rtlCol="0">
            <a:spAutoFit/>
          </a:bodyPr>
          <a:lstStyle/>
          <a:p>
            <a:r>
              <a:rPr lang="sr-Latn-RS" sz="1600" dirty="0" smtClean="0"/>
              <a:t>KLASA</a:t>
            </a:r>
            <a:endParaRPr lang="en-US" sz="1600" dirty="0"/>
          </a:p>
        </p:txBody>
      </p:sp>
      <p:sp>
        <p:nvSpPr>
          <p:cNvPr id="9" name="TextBox 8"/>
          <p:cNvSpPr txBox="1"/>
          <p:nvPr/>
        </p:nvSpPr>
        <p:spPr>
          <a:xfrm>
            <a:off x="7429520" y="1857364"/>
            <a:ext cx="815048" cy="338554"/>
          </a:xfrm>
          <a:prstGeom prst="rect">
            <a:avLst/>
          </a:prstGeom>
          <a:noFill/>
        </p:spPr>
        <p:txBody>
          <a:bodyPr wrap="square" rtlCol="0">
            <a:spAutoFit/>
          </a:bodyPr>
          <a:lstStyle/>
          <a:p>
            <a:r>
              <a:rPr lang="sr-Latn-RS" sz="1600" dirty="0" smtClean="0"/>
              <a:t>NIVO</a:t>
            </a:r>
            <a:endParaRPr lang="en-US" sz="1600" dirty="0"/>
          </a:p>
        </p:txBody>
      </p:sp>
      <p:sp>
        <p:nvSpPr>
          <p:cNvPr id="11" name="Rectangle 10"/>
          <p:cNvSpPr/>
          <p:nvPr/>
        </p:nvSpPr>
        <p:spPr>
          <a:xfrm>
            <a:off x="1142976" y="2500306"/>
            <a:ext cx="3447610" cy="369332"/>
          </a:xfrm>
          <a:prstGeom prst="rect">
            <a:avLst/>
          </a:prstGeom>
        </p:spPr>
        <p:txBody>
          <a:bodyPr wrap="none">
            <a:spAutoFit/>
          </a:bodyPr>
          <a:lstStyle/>
          <a:p>
            <a:r>
              <a:rPr lang="sr-Latn-RS" dirty="0" smtClean="0">
                <a:solidFill>
                  <a:srgbClr val="FF0000"/>
                </a:solidFill>
              </a:rPr>
              <a:t>METICILIN OSETLJIVE STAFILOKOKE</a:t>
            </a:r>
            <a:endParaRPr lang="en-US" dirty="0">
              <a:solidFill>
                <a:srgbClr val="FF0000"/>
              </a:solidFill>
            </a:endParaRPr>
          </a:p>
        </p:txBody>
      </p:sp>
      <p:sp>
        <p:nvSpPr>
          <p:cNvPr id="12" name="Rectangle 11"/>
          <p:cNvSpPr/>
          <p:nvPr/>
        </p:nvSpPr>
        <p:spPr>
          <a:xfrm>
            <a:off x="1142976" y="2857496"/>
            <a:ext cx="4572000" cy="1323439"/>
          </a:xfrm>
          <a:prstGeom prst="rect">
            <a:avLst/>
          </a:prstGeom>
        </p:spPr>
        <p:txBody>
          <a:bodyPr wrap="square">
            <a:spAutoFit/>
          </a:bodyPr>
          <a:lstStyle/>
          <a:p>
            <a:r>
              <a:rPr lang="sr-Latn-RS" sz="1600" dirty="0" smtClean="0"/>
              <a:t>(FLU)CLOKSACILIN</a:t>
            </a:r>
          </a:p>
          <a:p>
            <a:r>
              <a:rPr lang="sr-Latn-RS" sz="1600" dirty="0" smtClean="0"/>
              <a:t>ILI  OKSACILIN +        </a:t>
            </a:r>
          </a:p>
          <a:p>
            <a:r>
              <a:rPr lang="sr-Latn-RS" sz="1600" dirty="0" smtClean="0">
                <a:solidFill>
                  <a:srgbClr val="FF0000"/>
                </a:solidFill>
              </a:rPr>
              <a:t>RIFAMPICIN +</a:t>
            </a:r>
          </a:p>
          <a:p>
            <a:r>
              <a:rPr lang="sr-Latn-RS" sz="1600" dirty="0" smtClean="0"/>
              <a:t>GENTAMICIN</a:t>
            </a:r>
          </a:p>
          <a:p>
            <a:endParaRPr lang="en-US" sz="1600" dirty="0"/>
          </a:p>
        </p:txBody>
      </p:sp>
      <p:sp>
        <p:nvSpPr>
          <p:cNvPr id="13" name="Rectangle 12"/>
          <p:cNvSpPr/>
          <p:nvPr/>
        </p:nvSpPr>
        <p:spPr>
          <a:xfrm>
            <a:off x="2786050" y="2786058"/>
            <a:ext cx="3949423" cy="1200329"/>
          </a:xfrm>
          <a:prstGeom prst="rect">
            <a:avLst/>
          </a:prstGeom>
        </p:spPr>
        <p:txBody>
          <a:bodyPr wrap="square">
            <a:spAutoFit/>
          </a:bodyPr>
          <a:lstStyle/>
          <a:p>
            <a:r>
              <a:rPr lang="sr-Latn-RS" dirty="0" smtClean="0"/>
              <a:t>12 g/dan i.v. </a:t>
            </a:r>
            <a:r>
              <a:rPr lang="en-US" dirty="0" smtClean="0"/>
              <a:t>U</a:t>
            </a:r>
            <a:r>
              <a:rPr lang="sr-Latn-RS" dirty="0" smtClean="0"/>
              <a:t> 4-6 doza                   ≥ 6</a:t>
            </a:r>
          </a:p>
          <a:p>
            <a:endParaRPr lang="sr-Latn-RS" dirty="0" smtClean="0"/>
          </a:p>
          <a:p>
            <a:r>
              <a:rPr lang="sr-Latn-RS" dirty="0" smtClean="0">
                <a:solidFill>
                  <a:srgbClr val="FF0000"/>
                </a:solidFill>
              </a:rPr>
              <a:t>900-1200 mg I.V. </a:t>
            </a:r>
            <a:r>
              <a:rPr lang="en-US" dirty="0" smtClean="0">
                <a:solidFill>
                  <a:srgbClr val="FF0000"/>
                </a:solidFill>
              </a:rPr>
              <a:t>I</a:t>
            </a:r>
            <a:r>
              <a:rPr lang="sr-Latn-RS" dirty="0" smtClean="0">
                <a:solidFill>
                  <a:srgbClr val="FF0000"/>
                </a:solidFill>
              </a:rPr>
              <a:t>li per os 3 doze  ≥ 6   </a:t>
            </a:r>
          </a:p>
          <a:p>
            <a:r>
              <a:rPr lang="sr-Latn-RS" dirty="0" smtClean="0"/>
              <a:t>3 mg/kg/dan i.v. </a:t>
            </a:r>
            <a:r>
              <a:rPr lang="en-US" dirty="0" smtClean="0"/>
              <a:t>I</a:t>
            </a:r>
            <a:r>
              <a:rPr lang="sr-Latn-RS" dirty="0" smtClean="0"/>
              <a:t>li i.m. 1-2 doze      2	</a:t>
            </a:r>
            <a:endParaRPr lang="en-US" dirty="0"/>
          </a:p>
        </p:txBody>
      </p:sp>
      <p:sp>
        <p:nvSpPr>
          <p:cNvPr id="14" name="Rectangle 13"/>
          <p:cNvSpPr/>
          <p:nvPr/>
        </p:nvSpPr>
        <p:spPr>
          <a:xfrm>
            <a:off x="1142976" y="3929066"/>
            <a:ext cx="6929486" cy="369332"/>
          </a:xfrm>
          <a:prstGeom prst="rect">
            <a:avLst/>
          </a:prstGeom>
        </p:spPr>
        <p:txBody>
          <a:bodyPr wrap="square">
            <a:spAutoFit/>
          </a:bodyPr>
          <a:lstStyle/>
          <a:p>
            <a:r>
              <a:rPr lang="en-US" dirty="0" smtClean="0">
                <a:solidFill>
                  <a:srgbClr val="FF0000"/>
                </a:solidFill>
              </a:rPr>
              <a:t>A</a:t>
            </a:r>
            <a:r>
              <a:rPr lang="sr-Latn-RS" dirty="0" smtClean="0">
                <a:solidFill>
                  <a:srgbClr val="FF0000"/>
                </a:solidFill>
              </a:rPr>
              <a:t>lergični na penicilin ili meticilin rezistentni stafilokok </a:t>
            </a:r>
            <a:endParaRPr lang="en-US" dirty="0">
              <a:solidFill>
                <a:srgbClr val="FF0000"/>
              </a:solidFill>
            </a:endParaRPr>
          </a:p>
        </p:txBody>
      </p:sp>
      <p:sp>
        <p:nvSpPr>
          <p:cNvPr id="15" name="Rectangle 14"/>
          <p:cNvSpPr/>
          <p:nvPr/>
        </p:nvSpPr>
        <p:spPr>
          <a:xfrm>
            <a:off x="1142976" y="4286256"/>
            <a:ext cx="4572000" cy="923330"/>
          </a:xfrm>
          <a:prstGeom prst="rect">
            <a:avLst/>
          </a:prstGeom>
        </p:spPr>
        <p:txBody>
          <a:bodyPr>
            <a:spAutoFit/>
          </a:bodyPr>
          <a:lstStyle/>
          <a:p>
            <a:r>
              <a:rPr lang="sr-Latn-RS" dirty="0" smtClean="0"/>
              <a:t>VANKOMICIN +        </a:t>
            </a:r>
          </a:p>
          <a:p>
            <a:r>
              <a:rPr lang="sr-Latn-RS" dirty="0" smtClean="0">
                <a:solidFill>
                  <a:srgbClr val="FF0000"/>
                </a:solidFill>
              </a:rPr>
              <a:t>RIFAMPICIN +</a:t>
            </a:r>
          </a:p>
          <a:p>
            <a:r>
              <a:rPr lang="sr-Latn-RS" dirty="0" smtClean="0"/>
              <a:t>GENTAMICIN</a:t>
            </a:r>
          </a:p>
        </p:txBody>
      </p:sp>
      <p:sp>
        <p:nvSpPr>
          <p:cNvPr id="16" name="Rectangle 15"/>
          <p:cNvSpPr/>
          <p:nvPr/>
        </p:nvSpPr>
        <p:spPr>
          <a:xfrm>
            <a:off x="2857488" y="4286256"/>
            <a:ext cx="4572000" cy="923330"/>
          </a:xfrm>
          <a:prstGeom prst="rect">
            <a:avLst/>
          </a:prstGeom>
        </p:spPr>
        <p:txBody>
          <a:bodyPr>
            <a:spAutoFit/>
          </a:bodyPr>
          <a:lstStyle/>
          <a:p>
            <a:r>
              <a:rPr lang="sr-Latn-RS" dirty="0" smtClean="0"/>
              <a:t>30mg/kg/dan i.v. u 2-3 doze           ≥ 6</a:t>
            </a:r>
          </a:p>
          <a:p>
            <a:r>
              <a:rPr lang="sr-Latn-RS" dirty="0" smtClean="0">
                <a:solidFill>
                  <a:srgbClr val="FF0000"/>
                </a:solidFill>
              </a:rPr>
              <a:t>900-1200 mg I.V. </a:t>
            </a:r>
            <a:r>
              <a:rPr lang="en-US" dirty="0" smtClean="0">
                <a:solidFill>
                  <a:srgbClr val="FF0000"/>
                </a:solidFill>
              </a:rPr>
              <a:t>I</a:t>
            </a:r>
            <a:r>
              <a:rPr lang="sr-Latn-RS" dirty="0" smtClean="0">
                <a:solidFill>
                  <a:srgbClr val="FF0000"/>
                </a:solidFill>
              </a:rPr>
              <a:t>li per os 3 doze  ≥ 6   </a:t>
            </a:r>
          </a:p>
          <a:p>
            <a:r>
              <a:rPr lang="sr-Latn-RS" dirty="0" smtClean="0"/>
              <a:t>3 mg/kg/dan i.v. </a:t>
            </a:r>
            <a:r>
              <a:rPr lang="en-US" dirty="0" smtClean="0"/>
              <a:t>I</a:t>
            </a:r>
            <a:r>
              <a:rPr lang="sr-Latn-RS" dirty="0" smtClean="0"/>
              <a:t>li i.m. 1-2 doze      2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791700" cy="69723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D:\BASTAC\01 sept 2020\Picture30 copy.jpg"/>
          <p:cNvPicPr>
            <a:picLocks noChangeAspect="1" noChangeArrowheads="1"/>
          </p:cNvPicPr>
          <p:nvPr/>
        </p:nvPicPr>
        <p:blipFill>
          <a:blip r:embed="rId2" cstate="print"/>
          <a:srcRect/>
          <a:stretch>
            <a:fillRect/>
          </a:stretch>
        </p:blipFill>
        <p:spPr bwMode="auto">
          <a:xfrm>
            <a:off x="0" y="379413"/>
            <a:ext cx="9159876" cy="6478587"/>
          </a:xfrm>
          <a:prstGeom prst="rect">
            <a:avLst/>
          </a:prstGeom>
          <a:noFill/>
        </p:spPr>
      </p:pic>
      <p:sp>
        <p:nvSpPr>
          <p:cNvPr id="4" name="Rectangle 3"/>
          <p:cNvSpPr/>
          <p:nvPr/>
        </p:nvSpPr>
        <p:spPr>
          <a:xfrm>
            <a:off x="714348" y="857232"/>
            <a:ext cx="7786742" cy="523220"/>
          </a:xfrm>
          <a:prstGeom prst="rect">
            <a:avLst/>
          </a:prstGeom>
        </p:spPr>
        <p:txBody>
          <a:bodyPr wrap="square">
            <a:spAutoFit/>
          </a:bodyPr>
          <a:lstStyle/>
          <a:p>
            <a:pPr algn="ctr"/>
            <a:r>
              <a:rPr lang="en-US" sz="2800" dirty="0" smtClean="0"/>
              <a:t>A</a:t>
            </a:r>
            <a:r>
              <a:rPr lang="sr-Latn-RS" sz="2800" dirty="0" smtClean="0"/>
              <a:t>ntibioterapija  IE  izazavanim Enterococcus species</a:t>
            </a:r>
            <a:endParaRPr lang="en-US" sz="2800" dirty="0"/>
          </a:p>
        </p:txBody>
      </p:sp>
      <p:sp>
        <p:nvSpPr>
          <p:cNvPr id="5" name="Rectangle 4"/>
          <p:cNvSpPr/>
          <p:nvPr/>
        </p:nvSpPr>
        <p:spPr>
          <a:xfrm>
            <a:off x="1142976" y="1928802"/>
            <a:ext cx="1255665" cy="369332"/>
          </a:xfrm>
          <a:prstGeom prst="rect">
            <a:avLst/>
          </a:prstGeom>
        </p:spPr>
        <p:txBody>
          <a:bodyPr wrap="none">
            <a:spAutoFit/>
          </a:bodyPr>
          <a:lstStyle/>
          <a:p>
            <a:r>
              <a:rPr lang="sr-Latn-RS" dirty="0" smtClean="0"/>
              <a:t>ANTIBIOTIK</a:t>
            </a:r>
            <a:endParaRPr lang="en-US" dirty="0"/>
          </a:p>
        </p:txBody>
      </p:sp>
      <p:sp>
        <p:nvSpPr>
          <p:cNvPr id="6" name="Rectangle 5"/>
          <p:cNvSpPr/>
          <p:nvPr/>
        </p:nvSpPr>
        <p:spPr>
          <a:xfrm>
            <a:off x="2714612" y="1928802"/>
            <a:ext cx="2753190" cy="369332"/>
          </a:xfrm>
          <a:prstGeom prst="rect">
            <a:avLst/>
          </a:prstGeom>
        </p:spPr>
        <p:txBody>
          <a:bodyPr wrap="none">
            <a:spAutoFit/>
          </a:bodyPr>
          <a:lstStyle/>
          <a:p>
            <a:r>
              <a:rPr lang="sr-Latn-RS" dirty="0" smtClean="0"/>
              <a:t>DOZIRANJE I PUT PRIMENE </a:t>
            </a:r>
            <a:endParaRPr lang="en-US" dirty="0"/>
          </a:p>
        </p:txBody>
      </p:sp>
      <p:sp>
        <p:nvSpPr>
          <p:cNvPr id="7" name="Rectangle 6"/>
          <p:cNvSpPr/>
          <p:nvPr/>
        </p:nvSpPr>
        <p:spPr>
          <a:xfrm>
            <a:off x="5929322" y="1928802"/>
            <a:ext cx="4572000" cy="461665"/>
          </a:xfrm>
          <a:prstGeom prst="rect">
            <a:avLst/>
          </a:prstGeom>
        </p:spPr>
        <p:txBody>
          <a:bodyPr wrap="square">
            <a:spAutoFit/>
          </a:bodyPr>
          <a:lstStyle/>
          <a:p>
            <a:r>
              <a:rPr lang="sr-Latn-RS" sz="1200" dirty="0" smtClean="0"/>
              <a:t>TRAJANJE U </a:t>
            </a:r>
          </a:p>
          <a:p>
            <a:r>
              <a:rPr lang="sr-Latn-RS" sz="1200" dirty="0" smtClean="0"/>
              <a:t>NEDELJAMA</a:t>
            </a:r>
            <a:endParaRPr lang="en-US" sz="1200" dirty="0"/>
          </a:p>
        </p:txBody>
      </p:sp>
      <p:sp>
        <p:nvSpPr>
          <p:cNvPr id="8" name="Rectangle 7"/>
          <p:cNvSpPr/>
          <p:nvPr/>
        </p:nvSpPr>
        <p:spPr>
          <a:xfrm>
            <a:off x="6858016" y="1928802"/>
            <a:ext cx="772904" cy="369332"/>
          </a:xfrm>
          <a:prstGeom prst="rect">
            <a:avLst/>
          </a:prstGeom>
        </p:spPr>
        <p:txBody>
          <a:bodyPr wrap="none">
            <a:spAutoFit/>
          </a:bodyPr>
          <a:lstStyle/>
          <a:p>
            <a:r>
              <a:rPr lang="sr-Latn-RS" dirty="0" smtClean="0"/>
              <a:t>KLASA</a:t>
            </a:r>
            <a:endParaRPr lang="en-US" dirty="0"/>
          </a:p>
        </p:txBody>
      </p:sp>
      <p:sp>
        <p:nvSpPr>
          <p:cNvPr id="9" name="Rectangle 8"/>
          <p:cNvSpPr/>
          <p:nvPr/>
        </p:nvSpPr>
        <p:spPr>
          <a:xfrm>
            <a:off x="7500958" y="1928802"/>
            <a:ext cx="672172" cy="369332"/>
          </a:xfrm>
          <a:prstGeom prst="rect">
            <a:avLst/>
          </a:prstGeom>
        </p:spPr>
        <p:txBody>
          <a:bodyPr wrap="none">
            <a:spAutoFit/>
          </a:bodyPr>
          <a:lstStyle/>
          <a:p>
            <a:r>
              <a:rPr lang="sr-Latn-RS" dirty="0" smtClean="0"/>
              <a:t>NIVO</a:t>
            </a:r>
            <a:endParaRPr lang="en-US" dirty="0"/>
          </a:p>
        </p:txBody>
      </p:sp>
      <p:sp>
        <p:nvSpPr>
          <p:cNvPr id="10" name="TextBox 9"/>
          <p:cNvSpPr txBox="1"/>
          <p:nvPr/>
        </p:nvSpPr>
        <p:spPr>
          <a:xfrm>
            <a:off x="1214414" y="2285992"/>
            <a:ext cx="6094682" cy="369332"/>
          </a:xfrm>
          <a:prstGeom prst="rect">
            <a:avLst/>
          </a:prstGeom>
          <a:noFill/>
        </p:spPr>
        <p:txBody>
          <a:bodyPr wrap="none" rtlCol="0">
            <a:spAutoFit/>
          </a:bodyPr>
          <a:lstStyle/>
          <a:p>
            <a:r>
              <a:rPr lang="sr-Latn-RS" dirty="0" smtClean="0">
                <a:solidFill>
                  <a:srgbClr val="FFFF00"/>
                </a:solidFill>
              </a:rPr>
              <a:t>BETA-LAKTAM I GENTAMICIN OSETLJIVI SOJEVI ENTEROKOKUSA</a:t>
            </a:r>
            <a:endParaRPr lang="en-US" dirty="0">
              <a:solidFill>
                <a:srgbClr val="FFFF00"/>
              </a:solidFill>
            </a:endParaRPr>
          </a:p>
        </p:txBody>
      </p:sp>
      <p:sp>
        <p:nvSpPr>
          <p:cNvPr id="11" name="TextBox 10"/>
          <p:cNvSpPr txBox="1"/>
          <p:nvPr/>
        </p:nvSpPr>
        <p:spPr>
          <a:xfrm>
            <a:off x="1142976" y="2571744"/>
            <a:ext cx="5786478" cy="646331"/>
          </a:xfrm>
          <a:prstGeom prst="rect">
            <a:avLst/>
          </a:prstGeom>
          <a:noFill/>
        </p:spPr>
        <p:txBody>
          <a:bodyPr wrap="square" rtlCol="0">
            <a:spAutoFit/>
          </a:bodyPr>
          <a:lstStyle/>
          <a:p>
            <a:r>
              <a:rPr lang="sr-Latn-RS" dirty="0" smtClean="0"/>
              <a:t>AMOKSICILIN       200 mg/kg/dan I.V. </a:t>
            </a:r>
            <a:r>
              <a:rPr lang="en-US" dirty="0" smtClean="0"/>
              <a:t>U</a:t>
            </a:r>
            <a:r>
              <a:rPr lang="sr-Latn-RS" dirty="0" smtClean="0"/>
              <a:t> 4-6 doza            4-6</a:t>
            </a:r>
          </a:p>
          <a:p>
            <a:r>
              <a:rPr lang="sr-Latn-RS" dirty="0" smtClean="0">
                <a:solidFill>
                  <a:srgbClr val="FF0000"/>
                </a:solidFill>
              </a:rPr>
              <a:t>+ </a:t>
            </a:r>
            <a:r>
              <a:rPr lang="sr-Latn-RS" dirty="0" smtClean="0"/>
              <a:t>GENTAMICIN     3mg/kg/dan i.v. </a:t>
            </a:r>
            <a:r>
              <a:rPr lang="en-US" dirty="0" smtClean="0"/>
              <a:t>I</a:t>
            </a:r>
            <a:r>
              <a:rPr lang="sr-Latn-RS" dirty="0" smtClean="0"/>
              <a:t>li i.m. </a:t>
            </a:r>
            <a:r>
              <a:rPr lang="en-US" dirty="0" smtClean="0"/>
              <a:t>U</a:t>
            </a:r>
            <a:r>
              <a:rPr lang="sr-Latn-RS" dirty="0" smtClean="0"/>
              <a:t> 1. dozi         2-6</a:t>
            </a:r>
            <a:endParaRPr lang="en-US" dirty="0"/>
          </a:p>
        </p:txBody>
      </p:sp>
      <p:sp>
        <p:nvSpPr>
          <p:cNvPr id="12" name="TextBox 11"/>
          <p:cNvSpPr txBox="1"/>
          <p:nvPr/>
        </p:nvSpPr>
        <p:spPr>
          <a:xfrm>
            <a:off x="4143372" y="3143248"/>
            <a:ext cx="343364" cy="369332"/>
          </a:xfrm>
          <a:prstGeom prst="rect">
            <a:avLst/>
          </a:prstGeom>
          <a:noFill/>
        </p:spPr>
        <p:txBody>
          <a:bodyPr wrap="square" rtlCol="0">
            <a:spAutoFit/>
          </a:bodyPr>
          <a:lstStyle/>
          <a:p>
            <a:r>
              <a:rPr lang="sr-Latn-RS" dirty="0" smtClean="0">
                <a:solidFill>
                  <a:srgbClr val="FF0000"/>
                </a:solidFill>
              </a:rPr>
              <a:t>ili</a:t>
            </a:r>
            <a:endParaRPr lang="en-US" dirty="0">
              <a:solidFill>
                <a:srgbClr val="FF0000"/>
              </a:solidFill>
            </a:endParaRPr>
          </a:p>
        </p:txBody>
      </p:sp>
      <p:sp>
        <p:nvSpPr>
          <p:cNvPr id="13" name="TextBox 12"/>
          <p:cNvSpPr txBox="1"/>
          <p:nvPr/>
        </p:nvSpPr>
        <p:spPr>
          <a:xfrm>
            <a:off x="1142976" y="3429000"/>
            <a:ext cx="5786478" cy="646331"/>
          </a:xfrm>
          <a:prstGeom prst="rect">
            <a:avLst/>
          </a:prstGeom>
          <a:noFill/>
        </p:spPr>
        <p:txBody>
          <a:bodyPr wrap="square" rtlCol="0">
            <a:spAutoFit/>
          </a:bodyPr>
          <a:lstStyle/>
          <a:p>
            <a:r>
              <a:rPr lang="sr-Latn-RS" dirty="0" smtClean="0"/>
              <a:t>AMPICILIN           200 mg/kg/dan i.v. </a:t>
            </a:r>
            <a:r>
              <a:rPr lang="en-US" dirty="0" smtClean="0"/>
              <a:t>U</a:t>
            </a:r>
            <a:r>
              <a:rPr lang="sr-Latn-RS" dirty="0" smtClean="0"/>
              <a:t> 4-6 doza               6</a:t>
            </a:r>
          </a:p>
          <a:p>
            <a:r>
              <a:rPr lang="sr-Latn-RS" dirty="0" smtClean="0"/>
              <a:t>+ CEFTRIAKSON   4 g/dan i.v. </a:t>
            </a:r>
            <a:r>
              <a:rPr lang="en-US" dirty="0" smtClean="0"/>
              <a:t>I</a:t>
            </a:r>
            <a:r>
              <a:rPr lang="sr-Latn-RS" dirty="0" smtClean="0"/>
              <a:t>li i.m. </a:t>
            </a:r>
            <a:r>
              <a:rPr lang="en-US" dirty="0" smtClean="0"/>
              <a:t>U</a:t>
            </a:r>
            <a:r>
              <a:rPr lang="sr-Latn-RS" dirty="0" smtClean="0"/>
              <a:t> 2 doze                    6</a:t>
            </a:r>
            <a:endParaRPr lang="en-US" dirty="0"/>
          </a:p>
        </p:txBody>
      </p:sp>
      <p:sp>
        <p:nvSpPr>
          <p:cNvPr id="14" name="Rectangle 13"/>
          <p:cNvSpPr/>
          <p:nvPr/>
        </p:nvSpPr>
        <p:spPr>
          <a:xfrm>
            <a:off x="4214810" y="4000504"/>
            <a:ext cx="343364" cy="369332"/>
          </a:xfrm>
          <a:prstGeom prst="rect">
            <a:avLst/>
          </a:prstGeom>
        </p:spPr>
        <p:txBody>
          <a:bodyPr wrap="none">
            <a:spAutoFit/>
          </a:bodyPr>
          <a:lstStyle/>
          <a:p>
            <a:r>
              <a:rPr lang="sr-Latn-RS" dirty="0" smtClean="0">
                <a:solidFill>
                  <a:srgbClr val="FF0000"/>
                </a:solidFill>
              </a:rPr>
              <a:t>ili</a:t>
            </a:r>
            <a:endParaRPr lang="en-US" dirty="0">
              <a:solidFill>
                <a:srgbClr val="FF0000"/>
              </a:solidFill>
            </a:endParaRPr>
          </a:p>
        </p:txBody>
      </p:sp>
      <p:sp>
        <p:nvSpPr>
          <p:cNvPr id="15" name="TextBox 14"/>
          <p:cNvSpPr txBox="1"/>
          <p:nvPr/>
        </p:nvSpPr>
        <p:spPr>
          <a:xfrm>
            <a:off x="1214414" y="4286256"/>
            <a:ext cx="5643602" cy="646331"/>
          </a:xfrm>
          <a:prstGeom prst="rect">
            <a:avLst/>
          </a:prstGeom>
          <a:noFill/>
        </p:spPr>
        <p:txBody>
          <a:bodyPr wrap="square" rtlCol="0">
            <a:spAutoFit/>
          </a:bodyPr>
          <a:lstStyle/>
          <a:p>
            <a:r>
              <a:rPr lang="sr-Latn-RS" dirty="0" smtClean="0"/>
              <a:t>VANKOMICIN     30 mg/kg/dan I.V. </a:t>
            </a:r>
            <a:r>
              <a:rPr lang="en-US" dirty="0" smtClean="0"/>
              <a:t>U</a:t>
            </a:r>
            <a:r>
              <a:rPr lang="sr-Latn-RS" dirty="0" smtClean="0"/>
              <a:t> 2 doze                     6</a:t>
            </a:r>
          </a:p>
          <a:p>
            <a:r>
              <a:rPr lang="sr-Latn-RS" dirty="0" smtClean="0"/>
              <a:t>+ GENTAMICIN    3mg/kg/dan i.v. </a:t>
            </a:r>
            <a:r>
              <a:rPr lang="en-US" dirty="0" smtClean="0"/>
              <a:t>I</a:t>
            </a:r>
            <a:r>
              <a:rPr lang="sr-Latn-RS" dirty="0" smtClean="0"/>
              <a:t>li i.m. </a:t>
            </a:r>
            <a:r>
              <a:rPr lang="en-US" dirty="0" smtClean="0"/>
              <a:t>U</a:t>
            </a:r>
            <a:r>
              <a:rPr lang="sr-Latn-RS" dirty="0" smtClean="0"/>
              <a:t> 1. dozi           6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D:\BASTAC\01 sept 2020\Picture31 copy.jpg"/>
          <p:cNvPicPr>
            <a:picLocks noChangeAspect="1" noChangeArrowheads="1"/>
          </p:cNvPicPr>
          <p:nvPr/>
        </p:nvPicPr>
        <p:blipFill>
          <a:blip r:embed="rId2" cstate="print"/>
          <a:srcRect/>
          <a:stretch>
            <a:fillRect/>
          </a:stretch>
        </p:blipFill>
        <p:spPr bwMode="auto">
          <a:xfrm>
            <a:off x="0" y="379412"/>
            <a:ext cx="9159876" cy="6478588"/>
          </a:xfrm>
          <a:prstGeom prst="rect">
            <a:avLst/>
          </a:prstGeom>
          <a:noFill/>
        </p:spPr>
      </p:pic>
      <p:sp>
        <p:nvSpPr>
          <p:cNvPr id="4" name="Rectangle 3"/>
          <p:cNvSpPr/>
          <p:nvPr/>
        </p:nvSpPr>
        <p:spPr>
          <a:xfrm>
            <a:off x="642910" y="857232"/>
            <a:ext cx="7858180" cy="830997"/>
          </a:xfrm>
          <a:prstGeom prst="rect">
            <a:avLst/>
          </a:prstGeom>
        </p:spPr>
        <p:txBody>
          <a:bodyPr wrap="square">
            <a:spAutoFit/>
          </a:bodyPr>
          <a:lstStyle/>
          <a:p>
            <a:pPr algn="ctr"/>
            <a:r>
              <a:rPr lang="sr-Latn-RS" sz="2400" dirty="0" smtClean="0"/>
              <a:t>EMPIRIJSKA </a:t>
            </a:r>
            <a:r>
              <a:rPr lang="en-US" sz="2400" dirty="0" smtClean="0"/>
              <a:t>A</a:t>
            </a:r>
            <a:r>
              <a:rPr lang="sr-Latn-RS" sz="2400" dirty="0" smtClean="0"/>
              <a:t>ntibioterapija kod    ENDOKARDITA  SA  (LAŽNO) NEGATIVNOM HEMOKULTUROM (BCNIE)</a:t>
            </a:r>
            <a:endParaRPr lang="en-US" sz="2400" dirty="0"/>
          </a:p>
        </p:txBody>
      </p:sp>
      <p:sp>
        <p:nvSpPr>
          <p:cNvPr id="5" name="Rectangle 4"/>
          <p:cNvSpPr/>
          <p:nvPr/>
        </p:nvSpPr>
        <p:spPr>
          <a:xfrm>
            <a:off x="1214414" y="1928802"/>
            <a:ext cx="1255665" cy="369332"/>
          </a:xfrm>
          <a:prstGeom prst="rect">
            <a:avLst/>
          </a:prstGeom>
        </p:spPr>
        <p:txBody>
          <a:bodyPr wrap="none">
            <a:spAutoFit/>
          </a:bodyPr>
          <a:lstStyle/>
          <a:p>
            <a:r>
              <a:rPr lang="sr-Latn-RS" dirty="0" smtClean="0"/>
              <a:t>ANTIBIOTIK</a:t>
            </a:r>
            <a:endParaRPr lang="en-US" dirty="0"/>
          </a:p>
        </p:txBody>
      </p:sp>
      <p:sp>
        <p:nvSpPr>
          <p:cNvPr id="6" name="Rectangle 5"/>
          <p:cNvSpPr/>
          <p:nvPr/>
        </p:nvSpPr>
        <p:spPr>
          <a:xfrm>
            <a:off x="3571868" y="2000240"/>
            <a:ext cx="3493777" cy="369332"/>
          </a:xfrm>
          <a:prstGeom prst="rect">
            <a:avLst/>
          </a:prstGeom>
        </p:spPr>
        <p:txBody>
          <a:bodyPr wrap="none">
            <a:spAutoFit/>
          </a:bodyPr>
          <a:lstStyle/>
          <a:p>
            <a:r>
              <a:rPr lang="sr-Latn-RS" dirty="0" smtClean="0"/>
              <a:t>              DOZIRANJE I PUT PRIMENE </a:t>
            </a:r>
            <a:endParaRPr lang="en-US" dirty="0"/>
          </a:p>
        </p:txBody>
      </p:sp>
      <p:sp>
        <p:nvSpPr>
          <p:cNvPr id="7" name="TextBox 6"/>
          <p:cNvSpPr txBox="1"/>
          <p:nvPr/>
        </p:nvSpPr>
        <p:spPr>
          <a:xfrm>
            <a:off x="6929454" y="2000240"/>
            <a:ext cx="713217" cy="307777"/>
          </a:xfrm>
          <a:prstGeom prst="rect">
            <a:avLst/>
          </a:prstGeom>
          <a:noFill/>
        </p:spPr>
        <p:txBody>
          <a:bodyPr wrap="square" rtlCol="0">
            <a:spAutoFit/>
          </a:bodyPr>
          <a:lstStyle/>
          <a:p>
            <a:r>
              <a:rPr lang="sr-Latn-RS" sz="1400" dirty="0" smtClean="0"/>
              <a:t>KLASA</a:t>
            </a:r>
            <a:endParaRPr lang="en-US" sz="1400" dirty="0"/>
          </a:p>
        </p:txBody>
      </p:sp>
      <p:sp>
        <p:nvSpPr>
          <p:cNvPr id="8" name="TextBox 7"/>
          <p:cNvSpPr txBox="1"/>
          <p:nvPr/>
        </p:nvSpPr>
        <p:spPr>
          <a:xfrm>
            <a:off x="7500958" y="1928802"/>
            <a:ext cx="653632" cy="338554"/>
          </a:xfrm>
          <a:prstGeom prst="rect">
            <a:avLst/>
          </a:prstGeom>
          <a:noFill/>
        </p:spPr>
        <p:txBody>
          <a:bodyPr wrap="square" rtlCol="0">
            <a:spAutoFit/>
          </a:bodyPr>
          <a:lstStyle/>
          <a:p>
            <a:r>
              <a:rPr lang="sr-Latn-RS" sz="1600" dirty="0" smtClean="0"/>
              <a:t>NIVO </a:t>
            </a:r>
            <a:endParaRPr lang="en-US" sz="1600" dirty="0"/>
          </a:p>
        </p:txBody>
      </p:sp>
      <p:sp>
        <p:nvSpPr>
          <p:cNvPr id="9" name="TextBox 8"/>
          <p:cNvSpPr txBox="1"/>
          <p:nvPr/>
        </p:nvSpPr>
        <p:spPr>
          <a:xfrm>
            <a:off x="1142977" y="2285992"/>
            <a:ext cx="7215238" cy="523220"/>
          </a:xfrm>
          <a:prstGeom prst="rect">
            <a:avLst/>
          </a:prstGeom>
          <a:solidFill>
            <a:srgbClr val="002060"/>
          </a:solidFill>
        </p:spPr>
        <p:txBody>
          <a:bodyPr wrap="square" rtlCol="0">
            <a:spAutoFit/>
          </a:bodyPr>
          <a:lstStyle/>
          <a:p>
            <a:pPr algn="ctr"/>
            <a:r>
              <a:rPr lang="sr-Latn-RS" sz="1400" dirty="0" smtClean="0">
                <a:solidFill>
                  <a:srgbClr val="FFFF00"/>
                </a:solidFill>
              </a:rPr>
              <a:t>VANBOLNIČKI STEČEN IE NATIVNE NVE  ILI KASNI  IE VEŠTAČKE VALVULE PVE (≥12 MESECI POSLE OPERACIJE </a:t>
            </a:r>
            <a:endParaRPr lang="en-US" sz="1400" dirty="0">
              <a:solidFill>
                <a:srgbClr val="FFFF00"/>
              </a:solidFill>
            </a:endParaRPr>
          </a:p>
        </p:txBody>
      </p:sp>
      <p:sp>
        <p:nvSpPr>
          <p:cNvPr id="10" name="TextBox 9"/>
          <p:cNvSpPr txBox="1"/>
          <p:nvPr/>
        </p:nvSpPr>
        <p:spPr>
          <a:xfrm>
            <a:off x="1142976" y="2714620"/>
            <a:ext cx="5786478" cy="892552"/>
          </a:xfrm>
          <a:prstGeom prst="rect">
            <a:avLst/>
          </a:prstGeom>
          <a:solidFill>
            <a:srgbClr val="FFFF99"/>
          </a:solidFill>
        </p:spPr>
        <p:txBody>
          <a:bodyPr wrap="square" rtlCol="0">
            <a:spAutoFit/>
          </a:bodyPr>
          <a:lstStyle/>
          <a:p>
            <a:r>
              <a:rPr lang="sr-Latn-RS" b="1" dirty="0" smtClean="0">
                <a:solidFill>
                  <a:srgbClr val="0070C0"/>
                </a:solidFill>
              </a:rPr>
              <a:t>AMPICILIN +                                     12g/dan i.v. </a:t>
            </a:r>
            <a:r>
              <a:rPr lang="en-US" b="1" dirty="0" smtClean="0">
                <a:solidFill>
                  <a:srgbClr val="0070C0"/>
                </a:solidFill>
              </a:rPr>
              <a:t>U</a:t>
            </a:r>
            <a:r>
              <a:rPr lang="sr-Latn-RS" b="1" dirty="0" smtClean="0">
                <a:solidFill>
                  <a:srgbClr val="0070C0"/>
                </a:solidFill>
              </a:rPr>
              <a:t> 4-6 doza</a:t>
            </a:r>
          </a:p>
          <a:p>
            <a:r>
              <a:rPr lang="sr-Latn-RS" sz="1600" dirty="0" smtClean="0"/>
              <a:t>(</a:t>
            </a:r>
            <a:r>
              <a:rPr lang="sr-Latn-RS" sz="1600" dirty="0" smtClean="0">
                <a:solidFill>
                  <a:srgbClr val="FF0000"/>
                </a:solidFill>
              </a:rPr>
              <a:t>FLU</a:t>
            </a:r>
            <a:r>
              <a:rPr lang="sr-Latn-RS" sz="1600" dirty="0" smtClean="0">
                <a:solidFill>
                  <a:srgbClr val="002060"/>
                </a:solidFill>
              </a:rPr>
              <a:t>)</a:t>
            </a:r>
            <a:r>
              <a:rPr lang="sr-Latn-RS" sz="1600" dirty="0" smtClean="0">
                <a:solidFill>
                  <a:srgbClr val="FF0000"/>
                </a:solidFill>
              </a:rPr>
              <a:t>KLOKSACILIN ILI OKSACILIN  +      12g/dan i.v. </a:t>
            </a:r>
            <a:r>
              <a:rPr lang="en-US" sz="1600" dirty="0" smtClean="0">
                <a:solidFill>
                  <a:srgbClr val="FF0000"/>
                </a:solidFill>
              </a:rPr>
              <a:t>U</a:t>
            </a:r>
            <a:r>
              <a:rPr lang="sr-Latn-RS" sz="1600" dirty="0" smtClean="0">
                <a:solidFill>
                  <a:srgbClr val="FF0000"/>
                </a:solidFill>
              </a:rPr>
              <a:t> 4-6 doza</a:t>
            </a:r>
          </a:p>
          <a:p>
            <a:r>
              <a:rPr lang="sr-Latn-RS" dirty="0" smtClean="0">
                <a:solidFill>
                  <a:srgbClr val="002060"/>
                </a:solidFill>
              </a:rPr>
              <a:t>GENTAMICIN                                3mg/kg/dan i.v. </a:t>
            </a:r>
            <a:r>
              <a:rPr lang="en-US" dirty="0" smtClean="0">
                <a:solidFill>
                  <a:srgbClr val="002060"/>
                </a:solidFill>
              </a:rPr>
              <a:t>I</a:t>
            </a:r>
            <a:r>
              <a:rPr lang="sr-Latn-RS" dirty="0" smtClean="0">
                <a:solidFill>
                  <a:srgbClr val="002060"/>
                </a:solidFill>
              </a:rPr>
              <a:t>li i.m 1doza </a:t>
            </a:r>
            <a:endParaRPr lang="en-US" dirty="0">
              <a:solidFill>
                <a:srgbClr val="002060"/>
              </a:solidFill>
            </a:endParaRPr>
          </a:p>
        </p:txBody>
      </p:sp>
      <p:sp>
        <p:nvSpPr>
          <p:cNvPr id="11" name="TextBox 10"/>
          <p:cNvSpPr txBox="1"/>
          <p:nvPr/>
        </p:nvSpPr>
        <p:spPr>
          <a:xfrm>
            <a:off x="1142976" y="3643314"/>
            <a:ext cx="5786478" cy="646331"/>
          </a:xfrm>
          <a:prstGeom prst="rect">
            <a:avLst/>
          </a:prstGeom>
          <a:noFill/>
        </p:spPr>
        <p:txBody>
          <a:bodyPr wrap="square" rtlCol="0">
            <a:spAutoFit/>
          </a:bodyPr>
          <a:lstStyle/>
          <a:p>
            <a:r>
              <a:rPr lang="en-US" dirty="0" smtClean="0"/>
              <a:t>V</a:t>
            </a:r>
            <a:r>
              <a:rPr lang="sr-Latn-RS" dirty="0" smtClean="0"/>
              <a:t>ankomicin +                      30-60 mg/kg/dan i.v. </a:t>
            </a:r>
            <a:r>
              <a:rPr lang="en-US" dirty="0" smtClean="0"/>
              <a:t>U</a:t>
            </a:r>
            <a:r>
              <a:rPr lang="sr-Latn-RS" dirty="0" smtClean="0"/>
              <a:t> 2 doze     </a:t>
            </a:r>
          </a:p>
          <a:p>
            <a:r>
              <a:rPr lang="sr-Latn-RS" dirty="0" smtClean="0"/>
              <a:t>Gentamicin                          3mg/kg/dan/ i.v. </a:t>
            </a:r>
            <a:r>
              <a:rPr lang="en-US" dirty="0" smtClean="0"/>
              <a:t>I</a:t>
            </a:r>
            <a:r>
              <a:rPr lang="sr-Latn-RS" dirty="0" smtClean="0"/>
              <a:t>li i.m. </a:t>
            </a:r>
            <a:r>
              <a:rPr lang="en-US" dirty="0" smtClean="0"/>
              <a:t>U</a:t>
            </a:r>
            <a:r>
              <a:rPr lang="sr-Latn-RS" dirty="0" smtClean="0"/>
              <a:t> 1.dozi</a:t>
            </a:r>
            <a:endParaRPr lang="en-US" dirty="0"/>
          </a:p>
        </p:txBody>
      </p:sp>
      <p:sp>
        <p:nvSpPr>
          <p:cNvPr id="12" name="TextBox 11"/>
          <p:cNvSpPr txBox="1"/>
          <p:nvPr/>
        </p:nvSpPr>
        <p:spPr>
          <a:xfrm>
            <a:off x="1142976" y="4214818"/>
            <a:ext cx="7000924" cy="584775"/>
          </a:xfrm>
          <a:prstGeom prst="rect">
            <a:avLst/>
          </a:prstGeom>
          <a:solidFill>
            <a:srgbClr val="0070C0"/>
          </a:solidFill>
        </p:spPr>
        <p:txBody>
          <a:bodyPr wrap="square" rtlCol="0">
            <a:spAutoFit/>
          </a:bodyPr>
          <a:lstStyle/>
          <a:p>
            <a:r>
              <a:rPr lang="en-US" sz="1600" b="1" dirty="0" smtClean="0">
                <a:solidFill>
                  <a:srgbClr val="FFFF00"/>
                </a:solidFill>
              </a:rPr>
              <a:t>R</a:t>
            </a:r>
            <a:r>
              <a:rPr lang="sr-Latn-RS" sz="1600" b="1" dirty="0" smtClean="0">
                <a:solidFill>
                  <a:srgbClr val="FFFF00"/>
                </a:solidFill>
              </a:rPr>
              <a:t>ani IE veštačke valvule PVE ≤12 meseci posle hirurgije ili bolnički IE </a:t>
            </a:r>
          </a:p>
          <a:p>
            <a:r>
              <a:rPr lang="sr-Latn-RS" sz="1600" b="1" dirty="0" smtClean="0">
                <a:solidFill>
                  <a:srgbClr val="FFFF00"/>
                </a:solidFill>
              </a:rPr>
              <a:t>i nebolnički u vezi sa zdravstvenim uslugama </a:t>
            </a:r>
            <a:endParaRPr lang="en-US" sz="1600" b="1" dirty="0">
              <a:solidFill>
                <a:srgbClr val="FFFF00"/>
              </a:solidFill>
            </a:endParaRPr>
          </a:p>
        </p:txBody>
      </p:sp>
      <p:sp>
        <p:nvSpPr>
          <p:cNvPr id="13" name="Rectangle 12"/>
          <p:cNvSpPr/>
          <p:nvPr/>
        </p:nvSpPr>
        <p:spPr>
          <a:xfrm>
            <a:off x="1142976" y="4786322"/>
            <a:ext cx="5857916" cy="1200329"/>
          </a:xfrm>
          <a:prstGeom prst="rect">
            <a:avLst/>
          </a:prstGeom>
          <a:solidFill>
            <a:srgbClr val="FFFF00"/>
          </a:solidFill>
        </p:spPr>
        <p:txBody>
          <a:bodyPr wrap="square">
            <a:spAutoFit/>
          </a:bodyPr>
          <a:lstStyle/>
          <a:p>
            <a:r>
              <a:rPr lang="en-US" dirty="0" smtClean="0">
                <a:solidFill>
                  <a:srgbClr val="002060"/>
                </a:solidFill>
              </a:rPr>
              <a:t>V</a:t>
            </a:r>
            <a:r>
              <a:rPr lang="sr-Latn-RS" dirty="0" smtClean="0">
                <a:solidFill>
                  <a:srgbClr val="002060"/>
                </a:solidFill>
              </a:rPr>
              <a:t>ankomicin +                      30-60 mg/kg/dan i.v. </a:t>
            </a:r>
            <a:r>
              <a:rPr lang="en-US" dirty="0" smtClean="0">
                <a:solidFill>
                  <a:srgbClr val="002060"/>
                </a:solidFill>
              </a:rPr>
              <a:t>U</a:t>
            </a:r>
            <a:r>
              <a:rPr lang="sr-Latn-RS" dirty="0" smtClean="0">
                <a:solidFill>
                  <a:srgbClr val="002060"/>
                </a:solidFill>
              </a:rPr>
              <a:t> 2 doze     </a:t>
            </a:r>
          </a:p>
          <a:p>
            <a:r>
              <a:rPr lang="sr-Latn-RS" dirty="0" smtClean="0"/>
              <a:t>Gentamicin  +                      3mg/kg/dan/ i.v. </a:t>
            </a:r>
            <a:r>
              <a:rPr lang="en-US" dirty="0" smtClean="0"/>
              <a:t>I</a:t>
            </a:r>
            <a:r>
              <a:rPr lang="sr-Latn-RS" dirty="0" smtClean="0"/>
              <a:t>li i.m. </a:t>
            </a:r>
            <a:r>
              <a:rPr lang="en-US" dirty="0" smtClean="0"/>
              <a:t>U</a:t>
            </a:r>
            <a:r>
              <a:rPr lang="sr-Latn-RS" dirty="0" smtClean="0"/>
              <a:t> 1.dozi</a:t>
            </a:r>
          </a:p>
          <a:p>
            <a:r>
              <a:rPr lang="sr-Latn-RS" dirty="0" smtClean="0">
                <a:solidFill>
                  <a:srgbClr val="FF0000"/>
                </a:solidFill>
              </a:rPr>
              <a:t>Rifampicin                          900-1200 mg i.v. </a:t>
            </a:r>
            <a:r>
              <a:rPr lang="en-US" dirty="0" smtClean="0">
                <a:solidFill>
                  <a:srgbClr val="FF0000"/>
                </a:solidFill>
              </a:rPr>
              <a:t>I</a:t>
            </a:r>
            <a:r>
              <a:rPr lang="sr-Latn-RS" dirty="0" smtClean="0">
                <a:solidFill>
                  <a:srgbClr val="FF0000"/>
                </a:solidFill>
              </a:rPr>
              <a:t>li per os  2-3 doze</a:t>
            </a:r>
          </a:p>
          <a:p>
            <a:endParaRPr 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214282" y="1538288"/>
            <a:ext cx="9577418" cy="3781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Diskrepance</a:t>
            </a:r>
            <a:r>
              <a:rPr lang="sr-Latn-RS" dirty="0" smtClean="0"/>
              <a:t> </a:t>
            </a:r>
            <a:endParaRPr lang="en-US" dirty="0"/>
          </a:p>
        </p:txBody>
      </p:sp>
      <p:sp>
        <p:nvSpPr>
          <p:cNvPr id="3" name="Content Placeholder 2"/>
          <p:cNvSpPr>
            <a:spLocks noGrp="1"/>
          </p:cNvSpPr>
          <p:nvPr>
            <p:ph idx="1"/>
          </p:nvPr>
        </p:nvSpPr>
        <p:spPr/>
        <p:txBody>
          <a:bodyPr>
            <a:normAutofit/>
          </a:bodyPr>
          <a:lstStyle/>
          <a:p>
            <a:r>
              <a:rPr lang="en-US" dirty="0" err="1" smtClean="0"/>
              <a:t>Izvesne</a:t>
            </a:r>
            <a:r>
              <a:rPr lang="en-US" dirty="0" smtClean="0"/>
              <a:t> </a:t>
            </a:r>
            <a:r>
              <a:rPr lang="en-US" dirty="0" err="1" smtClean="0"/>
              <a:t>diskrepance</a:t>
            </a:r>
            <a:r>
              <a:rPr lang="en-US" dirty="0" smtClean="0"/>
              <a:t> </a:t>
            </a:r>
            <a:r>
              <a:rPr lang="en-US" dirty="0" err="1" smtClean="0"/>
              <a:t>još</a:t>
            </a:r>
            <a:r>
              <a:rPr lang="en-US" dirty="0" smtClean="0"/>
              <a:t> </a:t>
            </a:r>
            <a:r>
              <a:rPr lang="en-US" dirty="0" err="1" smtClean="0"/>
              <a:t>egzistiraju</a:t>
            </a:r>
            <a:r>
              <a:rPr lang="en-US" dirty="0" smtClean="0"/>
              <a:t> </a:t>
            </a:r>
            <a:r>
              <a:rPr lang="en-US" dirty="0" err="1" smtClean="0"/>
              <a:t>oko</a:t>
            </a:r>
            <a:r>
              <a:rPr lang="en-US" dirty="0" smtClean="0"/>
              <a:t> </a:t>
            </a:r>
            <a:r>
              <a:rPr lang="en-US" dirty="0" err="1" smtClean="0"/>
              <a:t>optimalne</a:t>
            </a:r>
            <a:r>
              <a:rPr lang="en-US" dirty="0" smtClean="0"/>
              <a:t> </a:t>
            </a:r>
            <a:r>
              <a:rPr lang="en-US" dirty="0" err="1" smtClean="0"/>
              <a:t>antibiotske</a:t>
            </a:r>
            <a:r>
              <a:rPr lang="en-US" dirty="0" smtClean="0"/>
              <a:t> </a:t>
            </a:r>
            <a:r>
              <a:rPr lang="en-US" dirty="0" err="1" smtClean="0"/>
              <a:t>terapije</a:t>
            </a:r>
            <a:r>
              <a:rPr lang="en-US" dirty="0" smtClean="0"/>
              <a:t> </a:t>
            </a:r>
            <a:r>
              <a:rPr lang="en-US" dirty="0" err="1" smtClean="0"/>
              <a:t>prema</a:t>
            </a:r>
            <a:r>
              <a:rPr lang="en-US" dirty="0" smtClean="0"/>
              <a:t> </a:t>
            </a:r>
            <a:r>
              <a:rPr lang="en-US" dirty="0" err="1" smtClean="0"/>
              <a:t>bakterijsk</a:t>
            </a:r>
            <a:r>
              <a:rPr lang="sr-Latn-RS" dirty="0"/>
              <a:t>o</a:t>
            </a:r>
            <a:r>
              <a:rPr lang="en-US" dirty="0" smtClean="0"/>
              <a:t>m </a:t>
            </a:r>
            <a:r>
              <a:rPr lang="en-US" dirty="0" err="1" smtClean="0"/>
              <a:t>izazivaču</a:t>
            </a:r>
            <a:r>
              <a:rPr lang="en-US" dirty="0" smtClean="0"/>
              <a:t>. </a:t>
            </a:r>
            <a:endParaRPr lang="sr-Latn-RS" dirty="0" smtClean="0"/>
          </a:p>
          <a:p>
            <a:r>
              <a:rPr lang="en-US" b="1" dirty="0" err="1" smtClean="0">
                <a:solidFill>
                  <a:srgbClr val="7030A0"/>
                </a:solidFill>
              </a:rPr>
              <a:t>Infektolozi</a:t>
            </a:r>
            <a:r>
              <a:rPr lang="en-US" b="1" dirty="0" smtClean="0">
                <a:solidFill>
                  <a:srgbClr val="7030A0"/>
                </a:solidFill>
              </a:rPr>
              <a:t> bi </a:t>
            </a:r>
            <a:r>
              <a:rPr lang="en-US" b="1" dirty="0" err="1" smtClean="0">
                <a:solidFill>
                  <a:srgbClr val="7030A0"/>
                </a:solidFill>
              </a:rPr>
              <a:t>trebalo</a:t>
            </a:r>
            <a:r>
              <a:rPr lang="en-US" b="1" dirty="0" smtClean="0">
                <a:solidFill>
                  <a:srgbClr val="7030A0"/>
                </a:solidFill>
              </a:rPr>
              <a:t> </a:t>
            </a:r>
            <a:r>
              <a:rPr lang="en-US" b="1" dirty="0" err="1" smtClean="0">
                <a:solidFill>
                  <a:srgbClr val="7030A0"/>
                </a:solidFill>
              </a:rPr>
              <a:t>da</a:t>
            </a:r>
            <a:r>
              <a:rPr lang="en-US" b="1" dirty="0" smtClean="0">
                <a:solidFill>
                  <a:srgbClr val="7030A0"/>
                </a:solidFill>
              </a:rPr>
              <a:t>  </a:t>
            </a:r>
            <a:r>
              <a:rPr lang="en-US" b="1" dirty="0" err="1" smtClean="0">
                <a:solidFill>
                  <a:srgbClr val="7030A0"/>
                </a:solidFill>
              </a:rPr>
              <a:t>na</a:t>
            </a:r>
            <a:r>
              <a:rPr lang="en-US" b="1" dirty="0" smtClean="0">
                <a:solidFill>
                  <a:srgbClr val="7030A0"/>
                </a:solidFill>
              </a:rPr>
              <a:t> </a:t>
            </a:r>
            <a:r>
              <a:rPr lang="en-US" b="1" dirty="0" err="1" smtClean="0">
                <a:solidFill>
                  <a:srgbClr val="7030A0"/>
                </a:solidFill>
              </a:rPr>
              <a:t>okruglom</a:t>
            </a:r>
            <a:r>
              <a:rPr lang="en-US" b="1" dirty="0" smtClean="0">
                <a:solidFill>
                  <a:srgbClr val="7030A0"/>
                </a:solidFill>
              </a:rPr>
              <a:t> </a:t>
            </a:r>
            <a:r>
              <a:rPr lang="en-US" b="1" dirty="0" err="1" smtClean="0">
                <a:solidFill>
                  <a:srgbClr val="7030A0"/>
                </a:solidFill>
              </a:rPr>
              <a:t>stolu</a:t>
            </a:r>
            <a:r>
              <a:rPr lang="en-US" b="1" dirty="0" smtClean="0">
                <a:solidFill>
                  <a:srgbClr val="7030A0"/>
                </a:solidFill>
              </a:rPr>
              <a:t> </a:t>
            </a:r>
            <a:r>
              <a:rPr lang="en-US" b="1" dirty="0" err="1" smtClean="0">
                <a:solidFill>
                  <a:srgbClr val="7030A0"/>
                </a:solidFill>
              </a:rPr>
              <a:t>harmonizuju</a:t>
            </a:r>
            <a:r>
              <a:rPr lang="en-US" b="1" dirty="0" smtClean="0">
                <a:solidFill>
                  <a:srgbClr val="7030A0"/>
                </a:solidFill>
              </a:rPr>
              <a:t> </a:t>
            </a:r>
            <a:r>
              <a:rPr lang="en-US" b="1" dirty="0" err="1" smtClean="0">
                <a:solidFill>
                  <a:srgbClr val="7030A0"/>
                </a:solidFill>
              </a:rPr>
              <a:t>tretman</a:t>
            </a:r>
            <a:r>
              <a:rPr lang="en-US" b="1" dirty="0" smtClean="0">
                <a:solidFill>
                  <a:srgbClr val="7030A0"/>
                </a:solidFill>
              </a:rPr>
              <a:t> </a:t>
            </a:r>
            <a:r>
              <a:rPr lang="en-US" b="1" dirty="0" err="1" smtClean="0">
                <a:solidFill>
                  <a:srgbClr val="7030A0"/>
                </a:solidFill>
              </a:rPr>
              <a:t>i</a:t>
            </a:r>
            <a:r>
              <a:rPr lang="en-US" b="1" dirty="0" smtClean="0">
                <a:solidFill>
                  <a:srgbClr val="7030A0"/>
                </a:solidFill>
              </a:rPr>
              <a:t> </a:t>
            </a:r>
            <a:r>
              <a:rPr lang="en-US" b="1" dirty="0" err="1" smtClean="0">
                <a:solidFill>
                  <a:srgbClr val="7030A0"/>
                </a:solidFill>
              </a:rPr>
              <a:t>daju</a:t>
            </a:r>
            <a:r>
              <a:rPr lang="en-US" b="1" dirty="0" smtClean="0">
                <a:solidFill>
                  <a:srgbClr val="7030A0"/>
                </a:solidFill>
              </a:rPr>
              <a:t>  </a:t>
            </a:r>
            <a:r>
              <a:rPr lang="en-US" b="1" dirty="0" err="1" smtClean="0">
                <a:solidFill>
                  <a:srgbClr val="7030A0"/>
                </a:solidFill>
              </a:rPr>
              <a:t>jednostavne</a:t>
            </a:r>
            <a:r>
              <a:rPr lang="en-US" b="1" dirty="0" smtClean="0">
                <a:solidFill>
                  <a:srgbClr val="7030A0"/>
                </a:solidFill>
              </a:rPr>
              <a:t> </a:t>
            </a:r>
            <a:r>
              <a:rPr lang="en-US" b="1" dirty="0" err="1" smtClean="0">
                <a:solidFill>
                  <a:srgbClr val="7030A0"/>
                </a:solidFill>
              </a:rPr>
              <a:t>i</a:t>
            </a:r>
            <a:r>
              <a:rPr lang="en-US" b="1" dirty="0" smtClean="0">
                <a:solidFill>
                  <a:srgbClr val="7030A0"/>
                </a:solidFill>
              </a:rPr>
              <a:t> </a:t>
            </a:r>
            <a:r>
              <a:rPr lang="en-US" b="1" dirty="0" err="1" smtClean="0">
                <a:solidFill>
                  <a:srgbClr val="7030A0"/>
                </a:solidFill>
              </a:rPr>
              <a:t>jasne</a:t>
            </a:r>
            <a:r>
              <a:rPr lang="en-US" b="1" dirty="0" smtClean="0">
                <a:solidFill>
                  <a:srgbClr val="7030A0"/>
                </a:solidFill>
              </a:rPr>
              <a:t> </a:t>
            </a:r>
            <a:r>
              <a:rPr lang="en-US" b="1" dirty="0" err="1" smtClean="0">
                <a:solidFill>
                  <a:srgbClr val="7030A0"/>
                </a:solidFill>
              </a:rPr>
              <a:t>preporuke</a:t>
            </a:r>
            <a:r>
              <a:rPr lang="en-US" b="1" dirty="0" smtClean="0">
                <a:solidFill>
                  <a:srgbClr val="7030A0"/>
                </a:solidFill>
              </a:rPr>
              <a:t>  </a:t>
            </a:r>
            <a:r>
              <a:rPr lang="en-US" b="1" dirty="0" err="1" smtClean="0">
                <a:solidFill>
                  <a:srgbClr val="7030A0"/>
                </a:solidFill>
              </a:rPr>
              <a:t>kako</a:t>
            </a:r>
            <a:r>
              <a:rPr lang="en-US" b="1" dirty="0" smtClean="0">
                <a:solidFill>
                  <a:srgbClr val="7030A0"/>
                </a:solidFill>
              </a:rPr>
              <a:t> </a:t>
            </a:r>
            <a:r>
              <a:rPr lang="en-US" b="1" dirty="0" err="1" smtClean="0">
                <a:solidFill>
                  <a:srgbClr val="7030A0"/>
                </a:solidFill>
              </a:rPr>
              <a:t>lečiti</a:t>
            </a:r>
            <a:r>
              <a:rPr lang="en-US" b="1" dirty="0" smtClean="0">
                <a:solidFill>
                  <a:srgbClr val="7030A0"/>
                </a:solidFill>
              </a:rPr>
              <a:t>  </a:t>
            </a:r>
            <a:r>
              <a:rPr lang="en-US" b="1" dirty="0" err="1" smtClean="0">
                <a:solidFill>
                  <a:srgbClr val="7030A0"/>
                </a:solidFill>
              </a:rPr>
              <a:t>pacijenta</a:t>
            </a:r>
            <a:r>
              <a:rPr lang="en-US" b="1" dirty="0" smtClean="0">
                <a:solidFill>
                  <a:srgbClr val="7030A0"/>
                </a:solidFill>
              </a:rPr>
              <a:t> </a:t>
            </a:r>
            <a:r>
              <a:rPr lang="en-US" b="1" dirty="0" err="1" smtClean="0">
                <a:solidFill>
                  <a:srgbClr val="7030A0"/>
                </a:solidFill>
              </a:rPr>
              <a:t>sa</a:t>
            </a:r>
            <a:r>
              <a:rPr lang="en-US" b="1" dirty="0" smtClean="0">
                <a:solidFill>
                  <a:srgbClr val="7030A0"/>
                </a:solidFill>
              </a:rPr>
              <a:t> </a:t>
            </a:r>
            <a:r>
              <a:rPr lang="en-US" b="1" dirty="0" err="1" smtClean="0">
                <a:solidFill>
                  <a:srgbClr val="7030A0"/>
                </a:solidFill>
              </a:rPr>
              <a:t>infektivnim</a:t>
            </a:r>
            <a:r>
              <a:rPr lang="en-US" b="1" dirty="0" smtClean="0">
                <a:solidFill>
                  <a:srgbClr val="7030A0"/>
                </a:solidFill>
              </a:rPr>
              <a:t> </a:t>
            </a:r>
            <a:r>
              <a:rPr lang="en-US" b="1" dirty="0" err="1" smtClean="0">
                <a:solidFill>
                  <a:srgbClr val="7030A0"/>
                </a:solidFill>
              </a:rPr>
              <a:t>endokarditisom</a:t>
            </a:r>
            <a:r>
              <a:rPr lang="en-US" b="1" dirty="0" smtClean="0">
                <a:solidFill>
                  <a:srgbClr val="7030A0"/>
                </a:solidFill>
              </a:rPr>
              <a:t> . </a:t>
            </a:r>
            <a:endParaRPr lang="sr-Latn-RS" b="1" dirty="0" smtClean="0">
              <a:solidFill>
                <a:srgbClr val="7030A0"/>
              </a:solidFill>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BASTAC\01 sept 2020\Picture37 copy.jpg"/>
          <p:cNvPicPr>
            <a:picLocks noChangeAspect="1" noChangeArrowheads="1"/>
          </p:cNvPicPr>
          <p:nvPr/>
        </p:nvPicPr>
        <p:blipFill>
          <a:blip r:embed="rId2" cstate="print"/>
          <a:srcRect/>
          <a:stretch>
            <a:fillRect/>
          </a:stretch>
        </p:blipFill>
        <p:spPr bwMode="auto">
          <a:xfrm>
            <a:off x="-15875" y="379412"/>
            <a:ext cx="9159875" cy="6478588"/>
          </a:xfrm>
          <a:prstGeom prst="rect">
            <a:avLst/>
          </a:prstGeom>
          <a:noFill/>
        </p:spPr>
      </p:pic>
      <p:sp>
        <p:nvSpPr>
          <p:cNvPr id="5" name="TextBox 4"/>
          <p:cNvSpPr txBox="1"/>
          <p:nvPr/>
        </p:nvSpPr>
        <p:spPr>
          <a:xfrm>
            <a:off x="928662" y="1000108"/>
            <a:ext cx="6990375" cy="369332"/>
          </a:xfrm>
          <a:prstGeom prst="rect">
            <a:avLst/>
          </a:prstGeom>
          <a:noFill/>
        </p:spPr>
        <p:txBody>
          <a:bodyPr wrap="none" rtlCol="0">
            <a:spAutoFit/>
          </a:bodyPr>
          <a:lstStyle/>
          <a:p>
            <a:r>
              <a:rPr lang="sr-Latn-RS" b="1" dirty="0" smtClean="0"/>
              <a:t>INFEKTIVNI ENDOKARDITIS POVEZAN SA SRČANIM UREĐAJIMA (CDRIE)</a:t>
            </a:r>
            <a:endParaRPr lang="en-US" b="1" dirty="0"/>
          </a:p>
        </p:txBody>
      </p:sp>
      <p:sp>
        <p:nvSpPr>
          <p:cNvPr id="6" name="TextBox 5"/>
          <p:cNvSpPr txBox="1"/>
          <p:nvPr/>
        </p:nvSpPr>
        <p:spPr>
          <a:xfrm>
            <a:off x="1071538" y="1571612"/>
            <a:ext cx="1316386" cy="369332"/>
          </a:xfrm>
          <a:prstGeom prst="rect">
            <a:avLst/>
          </a:prstGeom>
          <a:noFill/>
        </p:spPr>
        <p:txBody>
          <a:bodyPr wrap="none" rtlCol="0">
            <a:spAutoFit/>
          </a:bodyPr>
          <a:lstStyle/>
          <a:p>
            <a:r>
              <a:rPr lang="sr-Latn-RS" dirty="0" smtClean="0"/>
              <a:t>PREPORUKE</a:t>
            </a:r>
            <a:endParaRPr lang="en-US" dirty="0"/>
          </a:p>
        </p:txBody>
      </p:sp>
      <p:sp>
        <p:nvSpPr>
          <p:cNvPr id="7" name="TextBox 6"/>
          <p:cNvSpPr txBox="1"/>
          <p:nvPr/>
        </p:nvSpPr>
        <p:spPr>
          <a:xfrm>
            <a:off x="6715140" y="1571612"/>
            <a:ext cx="652743" cy="369332"/>
          </a:xfrm>
          <a:prstGeom prst="rect">
            <a:avLst/>
          </a:prstGeom>
          <a:noFill/>
        </p:spPr>
        <p:txBody>
          <a:bodyPr wrap="none" rtlCol="0">
            <a:spAutoFit/>
          </a:bodyPr>
          <a:lstStyle/>
          <a:p>
            <a:r>
              <a:rPr lang="sr-Latn-RS" dirty="0" smtClean="0"/>
              <a:t>klasa</a:t>
            </a:r>
            <a:endParaRPr lang="en-US" dirty="0"/>
          </a:p>
        </p:txBody>
      </p:sp>
      <p:sp>
        <p:nvSpPr>
          <p:cNvPr id="8" name="TextBox 7"/>
          <p:cNvSpPr txBox="1"/>
          <p:nvPr/>
        </p:nvSpPr>
        <p:spPr>
          <a:xfrm>
            <a:off x="7429520" y="1571612"/>
            <a:ext cx="583301" cy="369332"/>
          </a:xfrm>
          <a:prstGeom prst="rect">
            <a:avLst/>
          </a:prstGeom>
          <a:noFill/>
        </p:spPr>
        <p:txBody>
          <a:bodyPr wrap="none" rtlCol="0">
            <a:spAutoFit/>
          </a:bodyPr>
          <a:lstStyle/>
          <a:p>
            <a:r>
              <a:rPr lang="sr-Latn-RS" dirty="0" smtClean="0"/>
              <a:t>nivo</a:t>
            </a:r>
            <a:endParaRPr lang="en-US" dirty="0"/>
          </a:p>
        </p:txBody>
      </p:sp>
      <p:sp>
        <p:nvSpPr>
          <p:cNvPr id="9" name="TextBox 8"/>
          <p:cNvSpPr txBox="1"/>
          <p:nvPr/>
        </p:nvSpPr>
        <p:spPr>
          <a:xfrm>
            <a:off x="1000100" y="1857364"/>
            <a:ext cx="2075953" cy="369332"/>
          </a:xfrm>
          <a:prstGeom prst="rect">
            <a:avLst/>
          </a:prstGeom>
          <a:noFill/>
        </p:spPr>
        <p:txBody>
          <a:bodyPr wrap="none" rtlCol="0">
            <a:spAutoFit/>
          </a:bodyPr>
          <a:lstStyle/>
          <a:p>
            <a:r>
              <a:rPr lang="sr-Latn-RS" dirty="0" smtClean="0"/>
              <a:t>B. PRINCIPI LEČENJA</a:t>
            </a:r>
            <a:endParaRPr lang="en-US" dirty="0"/>
          </a:p>
        </p:txBody>
      </p:sp>
      <p:sp>
        <p:nvSpPr>
          <p:cNvPr id="10" name="TextBox 9"/>
          <p:cNvSpPr txBox="1"/>
          <p:nvPr/>
        </p:nvSpPr>
        <p:spPr>
          <a:xfrm>
            <a:off x="928662" y="2214554"/>
            <a:ext cx="5786478" cy="646331"/>
          </a:xfrm>
          <a:prstGeom prst="rect">
            <a:avLst/>
          </a:prstGeom>
          <a:noFill/>
        </p:spPr>
        <p:txBody>
          <a:bodyPr wrap="square" rtlCol="0">
            <a:spAutoFit/>
          </a:bodyPr>
          <a:lstStyle/>
          <a:p>
            <a:pPr marL="342900" indent="-342900"/>
            <a:r>
              <a:rPr lang="sr-Latn-RS" sz="1200" dirty="0" smtClean="0"/>
              <a:t>1. </a:t>
            </a:r>
            <a:r>
              <a:rPr lang="sr-Latn-RS" sz="1200" b="1" dirty="0" smtClean="0">
                <a:solidFill>
                  <a:srgbClr val="FF0000"/>
                </a:solidFill>
              </a:rPr>
              <a:t>Preporučuje se prolongirana (i.e pre i posle ekstrakcije) antibiotska terapija</a:t>
            </a:r>
          </a:p>
          <a:p>
            <a:pPr marL="342900" indent="-342900"/>
            <a:r>
              <a:rPr lang="sr-Latn-RS" sz="1200" b="1" dirty="0" smtClean="0">
                <a:solidFill>
                  <a:srgbClr val="FF0000"/>
                </a:solidFill>
              </a:rPr>
              <a:t>i  kompletno uklanjanje  uređaja i elektroda kod potvrđenog CDRIE kao i kod </a:t>
            </a:r>
          </a:p>
          <a:p>
            <a:pPr marL="342900" indent="-342900"/>
            <a:r>
              <a:rPr lang="sr-Latn-RS" sz="1200" b="1" dirty="0" smtClean="0">
                <a:solidFill>
                  <a:srgbClr val="FF0000"/>
                </a:solidFill>
              </a:rPr>
              <a:t>verovatne izolovane infekcije valvularnog džepa. </a:t>
            </a:r>
            <a:endParaRPr lang="en-US" sz="1200" b="1" dirty="0">
              <a:solidFill>
                <a:srgbClr val="FF0000"/>
              </a:solidFill>
            </a:endParaRPr>
          </a:p>
        </p:txBody>
      </p:sp>
      <p:sp>
        <p:nvSpPr>
          <p:cNvPr id="11" name="TextBox 10"/>
          <p:cNvSpPr txBox="1"/>
          <p:nvPr/>
        </p:nvSpPr>
        <p:spPr>
          <a:xfrm>
            <a:off x="928662" y="2928934"/>
            <a:ext cx="5853975" cy="523220"/>
          </a:xfrm>
          <a:prstGeom prst="rect">
            <a:avLst/>
          </a:prstGeom>
          <a:solidFill>
            <a:srgbClr val="FFFF99"/>
          </a:solidFill>
        </p:spPr>
        <p:txBody>
          <a:bodyPr wrap="none" rtlCol="0">
            <a:spAutoFit/>
          </a:bodyPr>
          <a:lstStyle/>
          <a:p>
            <a:r>
              <a:rPr lang="sr-Latn-RS" sz="1400" dirty="0" smtClean="0"/>
              <a:t>2</a:t>
            </a:r>
            <a:r>
              <a:rPr lang="sr-Latn-RS" sz="1400" b="1" dirty="0" smtClean="0"/>
              <a:t>. Treba razmotriti kompletno uklanjanje UREDJAJA</a:t>
            </a:r>
            <a:r>
              <a:rPr lang="sr-Latn-RS" sz="1400" b="1" dirty="0" smtClean="0">
                <a:solidFill>
                  <a:srgbClr val="FF0000"/>
                </a:solidFill>
              </a:rPr>
              <a:t> </a:t>
            </a:r>
            <a:r>
              <a:rPr lang="sr-Latn-RS" sz="1400" b="1" dirty="0" smtClean="0"/>
              <a:t>na osnovu SAZNANJA  O</a:t>
            </a:r>
          </a:p>
          <a:p>
            <a:r>
              <a:rPr lang="sr-Latn-RS" sz="1400" b="1" dirty="0" smtClean="0"/>
              <a:t> okultnoj infekciji a bez drugog očitog  izvora infekcije. </a:t>
            </a:r>
            <a:endParaRPr lang="en-US" sz="1400" b="1" dirty="0"/>
          </a:p>
        </p:txBody>
      </p:sp>
      <p:sp>
        <p:nvSpPr>
          <p:cNvPr id="12" name="TextBox 11"/>
          <p:cNvSpPr txBox="1"/>
          <p:nvPr/>
        </p:nvSpPr>
        <p:spPr>
          <a:xfrm>
            <a:off x="928662" y="3429000"/>
            <a:ext cx="5786478" cy="584775"/>
          </a:xfrm>
          <a:prstGeom prst="rect">
            <a:avLst/>
          </a:prstGeom>
          <a:noFill/>
        </p:spPr>
        <p:txBody>
          <a:bodyPr wrap="square" rtlCol="0">
            <a:spAutoFit/>
          </a:bodyPr>
          <a:lstStyle/>
          <a:p>
            <a:r>
              <a:rPr lang="sr-Latn-RS" dirty="0" smtClean="0"/>
              <a:t>3. </a:t>
            </a:r>
            <a:r>
              <a:rPr lang="sr-Latn-RS" sz="1400" b="1" dirty="0" smtClean="0">
                <a:solidFill>
                  <a:srgbClr val="FF0000"/>
                </a:solidFill>
              </a:rPr>
              <a:t>Može se razmotriti potpuno uklanjanje uredjaja kod pacijenata sa NVE </a:t>
            </a:r>
          </a:p>
          <a:p>
            <a:r>
              <a:rPr lang="sr-Latn-RS" sz="1400" b="1" dirty="0" smtClean="0">
                <a:solidFill>
                  <a:srgbClr val="FF0000"/>
                </a:solidFill>
              </a:rPr>
              <a:t> ili PVE bez infekcije povezane sa uređajima. </a:t>
            </a:r>
          </a:p>
        </p:txBody>
      </p:sp>
      <p:sp>
        <p:nvSpPr>
          <p:cNvPr id="13" name="TextBox 12"/>
          <p:cNvSpPr txBox="1"/>
          <p:nvPr/>
        </p:nvSpPr>
        <p:spPr>
          <a:xfrm>
            <a:off x="1000100" y="4143380"/>
            <a:ext cx="3201517" cy="369332"/>
          </a:xfrm>
          <a:prstGeom prst="rect">
            <a:avLst/>
          </a:prstGeom>
          <a:noFill/>
        </p:spPr>
        <p:txBody>
          <a:bodyPr wrap="none" rtlCol="0">
            <a:spAutoFit/>
          </a:bodyPr>
          <a:lstStyle/>
          <a:p>
            <a:r>
              <a:rPr lang="sr-Latn-RS" dirty="0" smtClean="0"/>
              <a:t>C. NAČIN UKLANJANJA UREĐAJA</a:t>
            </a:r>
            <a:endParaRPr lang="en-US" dirty="0"/>
          </a:p>
        </p:txBody>
      </p:sp>
      <p:sp>
        <p:nvSpPr>
          <p:cNvPr id="14" name="TextBox 13"/>
          <p:cNvSpPr txBox="1"/>
          <p:nvPr/>
        </p:nvSpPr>
        <p:spPr>
          <a:xfrm>
            <a:off x="928662" y="4429132"/>
            <a:ext cx="5688096" cy="523220"/>
          </a:xfrm>
          <a:prstGeom prst="rect">
            <a:avLst/>
          </a:prstGeom>
          <a:noFill/>
        </p:spPr>
        <p:txBody>
          <a:bodyPr wrap="none" rtlCol="0">
            <a:spAutoFit/>
          </a:bodyPr>
          <a:lstStyle/>
          <a:p>
            <a:pPr marL="342900" indent="-342900">
              <a:buAutoNum type="arabicPeriod"/>
            </a:pPr>
            <a:r>
              <a:rPr lang="en-US" sz="1400" b="1" dirty="0" err="1" smtClean="0">
                <a:solidFill>
                  <a:srgbClr val="FF0000"/>
                </a:solidFill>
              </a:rPr>
              <a:t>Perkutano</a:t>
            </a:r>
            <a:r>
              <a:rPr lang="sr-Latn-RS" sz="1400" b="1" dirty="0" smtClean="0">
                <a:solidFill>
                  <a:srgbClr val="FF0000"/>
                </a:solidFill>
              </a:rPr>
              <a:t> uklanjanje preporučuje se kod većine pacijenata sa CDRIE, </a:t>
            </a:r>
          </a:p>
          <a:p>
            <a:pPr marL="342900" indent="-342900"/>
            <a:r>
              <a:rPr lang="sr-Latn-RS" sz="1400" b="1" dirty="0" smtClean="0">
                <a:solidFill>
                  <a:srgbClr val="FF0000"/>
                </a:solidFill>
              </a:rPr>
              <a:t>pa i onih sa vegetacijama &gt;10 mm. </a:t>
            </a:r>
            <a:endParaRPr lang="en-US" sz="1400" b="1" dirty="0">
              <a:solidFill>
                <a:srgbClr val="FF0000"/>
              </a:solidFill>
            </a:endParaRPr>
          </a:p>
        </p:txBody>
      </p:sp>
      <p:sp>
        <p:nvSpPr>
          <p:cNvPr id="15" name="TextBox 14"/>
          <p:cNvSpPr txBox="1"/>
          <p:nvPr/>
        </p:nvSpPr>
        <p:spPr>
          <a:xfrm>
            <a:off x="928662" y="4929198"/>
            <a:ext cx="5598264" cy="738664"/>
          </a:xfrm>
          <a:prstGeom prst="rect">
            <a:avLst/>
          </a:prstGeom>
          <a:solidFill>
            <a:srgbClr val="FFFF99"/>
          </a:solidFill>
        </p:spPr>
        <p:txBody>
          <a:bodyPr wrap="none" rtlCol="0">
            <a:spAutoFit/>
          </a:bodyPr>
          <a:lstStyle/>
          <a:p>
            <a:pPr marL="342900" indent="-342900">
              <a:buAutoNum type="arabicPeriod" startAt="2"/>
            </a:pPr>
            <a:r>
              <a:rPr lang="sr-Latn-RS" sz="1400" b="1" dirty="0" smtClean="0"/>
              <a:t>Treba razmotriti hirušku ekstrakciju ukoliko je perkutana ekstrakcija </a:t>
            </a:r>
          </a:p>
          <a:p>
            <a:pPr marL="342900" indent="-342900"/>
            <a:r>
              <a:rPr lang="sr-Latn-RS" sz="1400" b="1" dirty="0" smtClean="0"/>
              <a:t>nepotpuna ili nemoguća ili kod pridruženog teškog destruktivnog  </a:t>
            </a:r>
          </a:p>
          <a:p>
            <a:pPr marL="342900" indent="-342900"/>
            <a:r>
              <a:rPr lang="sr-Latn-RS" sz="1400" b="1" dirty="0" smtClean="0"/>
              <a:t> IE trikuspidalne valvule.</a:t>
            </a:r>
            <a:endParaRPr lang="en-US" sz="1400" b="1" dirty="0"/>
          </a:p>
        </p:txBody>
      </p:sp>
      <p:sp>
        <p:nvSpPr>
          <p:cNvPr id="16" name="TextBox 15"/>
          <p:cNvSpPr txBox="1"/>
          <p:nvPr/>
        </p:nvSpPr>
        <p:spPr>
          <a:xfrm>
            <a:off x="928662" y="5643578"/>
            <a:ext cx="5826339" cy="523220"/>
          </a:xfrm>
          <a:prstGeom prst="rect">
            <a:avLst/>
          </a:prstGeom>
          <a:noFill/>
        </p:spPr>
        <p:txBody>
          <a:bodyPr wrap="none" rtlCol="0">
            <a:spAutoFit/>
          </a:bodyPr>
          <a:lstStyle/>
          <a:p>
            <a:r>
              <a:rPr lang="sr-Latn-RS" sz="1400" dirty="0" smtClean="0"/>
              <a:t>3. Treba razmotriti hirušku ekstrakciju kod pacijenata sa velikim vegetacijama </a:t>
            </a:r>
          </a:p>
          <a:p>
            <a:r>
              <a:rPr lang="sr-Latn-RS" sz="1400" dirty="0" smtClean="0"/>
              <a:t>     (&gt;20 mm)</a:t>
            </a: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D:\BASTAC\01 sept 2020\Picture39 copy.jpg"/>
          <p:cNvPicPr>
            <a:picLocks noChangeAspect="1" noChangeArrowheads="1"/>
          </p:cNvPicPr>
          <p:nvPr/>
        </p:nvPicPr>
        <p:blipFill>
          <a:blip r:embed="rId2" cstate="print"/>
          <a:srcRect/>
          <a:stretch>
            <a:fillRect/>
          </a:stretch>
        </p:blipFill>
        <p:spPr bwMode="auto">
          <a:xfrm>
            <a:off x="-15876" y="0"/>
            <a:ext cx="9159876" cy="6478588"/>
          </a:xfrm>
          <a:prstGeom prst="rect">
            <a:avLst/>
          </a:prstGeom>
          <a:noFill/>
        </p:spPr>
      </p:pic>
      <p:sp>
        <p:nvSpPr>
          <p:cNvPr id="4" name="TextBox 3"/>
          <p:cNvSpPr txBox="1"/>
          <p:nvPr/>
        </p:nvSpPr>
        <p:spPr>
          <a:xfrm>
            <a:off x="928662" y="571480"/>
            <a:ext cx="7765718" cy="369332"/>
          </a:xfrm>
          <a:prstGeom prst="rect">
            <a:avLst/>
          </a:prstGeom>
          <a:noFill/>
        </p:spPr>
        <p:txBody>
          <a:bodyPr wrap="square" rtlCol="0">
            <a:spAutoFit/>
          </a:bodyPr>
          <a:lstStyle/>
          <a:p>
            <a:r>
              <a:rPr lang="sr-Latn-RS" b="1" dirty="0" smtClean="0"/>
              <a:t>DESNO-STRANI   INFEKTIVNI   ENDOKARDITIS ČEST KOD IV  NARKOMANA </a:t>
            </a:r>
            <a:endParaRPr lang="en-US" b="1" dirty="0"/>
          </a:p>
        </p:txBody>
      </p:sp>
      <p:sp>
        <p:nvSpPr>
          <p:cNvPr id="5" name="TextBox 4"/>
          <p:cNvSpPr txBox="1"/>
          <p:nvPr/>
        </p:nvSpPr>
        <p:spPr>
          <a:xfrm>
            <a:off x="1142976" y="1571612"/>
            <a:ext cx="1316386" cy="369332"/>
          </a:xfrm>
          <a:prstGeom prst="rect">
            <a:avLst/>
          </a:prstGeom>
          <a:noFill/>
        </p:spPr>
        <p:txBody>
          <a:bodyPr wrap="none" rtlCol="0">
            <a:spAutoFit/>
          </a:bodyPr>
          <a:lstStyle/>
          <a:p>
            <a:r>
              <a:rPr lang="sr-Latn-RS" dirty="0" smtClean="0"/>
              <a:t>PREPORUKE</a:t>
            </a:r>
            <a:endParaRPr lang="en-US" dirty="0"/>
          </a:p>
        </p:txBody>
      </p:sp>
      <p:sp>
        <p:nvSpPr>
          <p:cNvPr id="6" name="TextBox 5"/>
          <p:cNvSpPr txBox="1"/>
          <p:nvPr/>
        </p:nvSpPr>
        <p:spPr>
          <a:xfrm>
            <a:off x="6858016" y="1643050"/>
            <a:ext cx="714380" cy="369332"/>
          </a:xfrm>
          <a:prstGeom prst="rect">
            <a:avLst/>
          </a:prstGeom>
          <a:noFill/>
        </p:spPr>
        <p:txBody>
          <a:bodyPr wrap="square" rtlCol="0">
            <a:spAutoFit/>
          </a:bodyPr>
          <a:lstStyle/>
          <a:p>
            <a:r>
              <a:rPr lang="sr-Latn-RS" dirty="0" smtClean="0"/>
              <a:t>klasa</a:t>
            </a:r>
            <a:endParaRPr lang="en-US" dirty="0"/>
          </a:p>
        </p:txBody>
      </p:sp>
      <p:sp>
        <p:nvSpPr>
          <p:cNvPr id="7" name="TextBox 6"/>
          <p:cNvSpPr txBox="1"/>
          <p:nvPr/>
        </p:nvSpPr>
        <p:spPr>
          <a:xfrm>
            <a:off x="7500958" y="1643050"/>
            <a:ext cx="583301" cy="369332"/>
          </a:xfrm>
          <a:prstGeom prst="rect">
            <a:avLst/>
          </a:prstGeom>
          <a:noFill/>
        </p:spPr>
        <p:txBody>
          <a:bodyPr wrap="none" rtlCol="0">
            <a:spAutoFit/>
          </a:bodyPr>
          <a:lstStyle/>
          <a:p>
            <a:r>
              <a:rPr lang="sr-Latn-RS" dirty="0" smtClean="0"/>
              <a:t>nivo</a:t>
            </a:r>
            <a:endParaRPr lang="en-US" dirty="0"/>
          </a:p>
        </p:txBody>
      </p:sp>
      <p:sp>
        <p:nvSpPr>
          <p:cNvPr id="8" name="TextBox 7"/>
          <p:cNvSpPr txBox="1"/>
          <p:nvPr/>
        </p:nvSpPr>
        <p:spPr>
          <a:xfrm>
            <a:off x="1071538" y="1928802"/>
            <a:ext cx="5786478" cy="3508653"/>
          </a:xfrm>
          <a:prstGeom prst="rect">
            <a:avLst/>
          </a:prstGeom>
          <a:solidFill>
            <a:srgbClr val="FFFF99"/>
          </a:solidFill>
        </p:spPr>
        <p:txBody>
          <a:bodyPr wrap="square" rtlCol="0">
            <a:spAutoFit/>
          </a:bodyPr>
          <a:lstStyle/>
          <a:p>
            <a:r>
              <a:rPr lang="sr-Latn-RS" sz="2000" b="1" dirty="0" smtClean="0">
                <a:solidFill>
                  <a:srgbClr val="FF0000"/>
                </a:solidFill>
              </a:rPr>
              <a:t>Hirurški tretman treba razmotriti u sledećim situacijama</a:t>
            </a:r>
            <a:r>
              <a:rPr lang="sr-Latn-RS" sz="1600" b="1" dirty="0" smtClean="0"/>
              <a:t>:</a:t>
            </a:r>
          </a:p>
          <a:p>
            <a:pPr>
              <a:buFont typeface="Arial" pitchFamily="34" charset="0"/>
              <a:buChar char="•"/>
            </a:pPr>
            <a:r>
              <a:rPr lang="sr-Latn-RS" b="1" dirty="0" smtClean="0"/>
              <a:t>Mikroorganizmi teški za eradikaciju (e.g perzistentne gljivice) ili bakteremija &gt; 7 dana (Staphylococcus aureus, P. aeruginosa) uprkos adekvatnoj antimikrobnoj terapiji</a:t>
            </a:r>
          </a:p>
          <a:p>
            <a:pPr>
              <a:buFont typeface="Arial" pitchFamily="34" charset="0"/>
              <a:buChar char="•"/>
            </a:pPr>
            <a:r>
              <a:rPr lang="sr-Latn-RS" b="1" dirty="0" smtClean="0"/>
              <a:t> </a:t>
            </a:r>
            <a:r>
              <a:rPr lang="sr-Latn-RS" b="1" dirty="0" smtClean="0">
                <a:solidFill>
                  <a:srgbClr val="FF0000"/>
                </a:solidFill>
              </a:rPr>
              <a:t>ili</a:t>
            </a:r>
          </a:p>
          <a:p>
            <a:pPr>
              <a:buFont typeface="Arial" pitchFamily="34" charset="0"/>
              <a:buChar char="•"/>
            </a:pPr>
            <a:r>
              <a:rPr lang="sr-Latn-RS" sz="1500" dirty="0" smtClean="0"/>
              <a:t>  </a:t>
            </a:r>
            <a:r>
              <a:rPr lang="sr-Latn-RS" sz="2000" b="1" dirty="0" smtClean="0">
                <a:solidFill>
                  <a:srgbClr val="FF0000"/>
                </a:solidFill>
              </a:rPr>
              <a:t>Perzistente vegetacije trikuspidne valvule &gt; 20 mm nakon rekurentne plućne embolije sa ili bez desnostrane srčane insuficijencije </a:t>
            </a:r>
          </a:p>
          <a:p>
            <a:pPr>
              <a:buFont typeface="Arial" pitchFamily="34" charset="0"/>
              <a:buChar char="•"/>
            </a:pPr>
            <a:r>
              <a:rPr lang="sr-Latn-RS" sz="2000" dirty="0" smtClean="0">
                <a:solidFill>
                  <a:srgbClr val="FF0000"/>
                </a:solidFill>
              </a:rPr>
              <a:t> ili</a:t>
            </a:r>
          </a:p>
          <a:p>
            <a:pPr>
              <a:buFont typeface="Arial" pitchFamily="34" charset="0"/>
              <a:buChar char="•"/>
            </a:pPr>
            <a:r>
              <a:rPr lang="sr-Latn-RS" sz="1500" dirty="0" smtClean="0"/>
              <a:t> </a:t>
            </a:r>
            <a:r>
              <a:rPr lang="sr-Latn-RS" sz="1500" b="1" dirty="0" smtClean="0">
                <a:solidFill>
                  <a:srgbClr val="002060"/>
                </a:solidFill>
              </a:rPr>
              <a:t>Desnostrana srčana slabost zbog teške trikuspidne regurgitacije i slab odgovor na diuretsku terapiju.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3600" b="1" dirty="0" smtClean="0">
                <a:solidFill>
                  <a:srgbClr val="FF0000"/>
                </a:solidFill>
              </a:rPr>
              <a:t/>
            </a:r>
            <a:br>
              <a:rPr lang="sr-Latn-RS" sz="3600" b="1" dirty="0" smtClean="0">
                <a:solidFill>
                  <a:srgbClr val="FF0000"/>
                </a:solidFill>
              </a:rPr>
            </a:br>
            <a:r>
              <a:rPr lang="en-US" sz="3600" b="1" dirty="0" smtClean="0">
                <a:solidFill>
                  <a:srgbClr val="7030A0"/>
                </a:solidFill>
              </a:rPr>
              <a:t>BAKTERIJSK</a:t>
            </a:r>
            <a:r>
              <a:rPr lang="sr-Latn-RS" sz="3600" b="1" dirty="0" smtClean="0">
                <a:solidFill>
                  <a:srgbClr val="7030A0"/>
                </a:solidFill>
              </a:rPr>
              <a:t>I</a:t>
            </a:r>
            <a:r>
              <a:rPr lang="en-US" sz="3600" b="1" dirty="0" smtClean="0">
                <a:solidFill>
                  <a:srgbClr val="7030A0"/>
                </a:solidFill>
              </a:rPr>
              <a:t> INFEKTIVN</a:t>
            </a:r>
            <a:r>
              <a:rPr lang="sr-Latn-RS" sz="3600" b="1" dirty="0" smtClean="0">
                <a:solidFill>
                  <a:srgbClr val="7030A0"/>
                </a:solidFill>
              </a:rPr>
              <a:t>I</a:t>
            </a:r>
            <a:r>
              <a:rPr lang="en-US" sz="3600" b="1" dirty="0" smtClean="0">
                <a:solidFill>
                  <a:srgbClr val="7030A0"/>
                </a:solidFill>
              </a:rPr>
              <a:t> ENDOKARDITIS</a:t>
            </a:r>
            <a:r>
              <a:rPr lang="sr-Latn-RS" sz="3600" b="1" dirty="0" smtClean="0">
                <a:solidFill>
                  <a:srgbClr val="7030A0"/>
                </a:solidFill>
              </a:rPr>
              <a:t> </a:t>
            </a:r>
            <a:r>
              <a:rPr lang="en-US" sz="3600" b="1" dirty="0" smtClean="0">
                <a:solidFill>
                  <a:srgbClr val="7030A0"/>
                </a:solidFill>
              </a:rPr>
              <a:t>-</a:t>
            </a:r>
            <a:r>
              <a:rPr lang="sr-Latn-RS" sz="3600" b="1" dirty="0" smtClean="0">
                <a:solidFill>
                  <a:srgbClr val="FF0000"/>
                </a:solidFill>
              </a:rPr>
              <a:t/>
            </a:r>
            <a:br>
              <a:rPr lang="sr-Latn-RS" sz="3600" b="1" dirty="0" smtClean="0">
                <a:solidFill>
                  <a:srgbClr val="FF0000"/>
                </a:solidFill>
              </a:rPr>
            </a:br>
            <a:r>
              <a:rPr lang="en-US" sz="3600" b="1" dirty="0" err="1" smtClean="0">
                <a:solidFill>
                  <a:srgbClr val="FF0000"/>
                </a:solidFill>
              </a:rPr>
              <a:t>Esencijalno</a:t>
            </a:r>
            <a:r>
              <a:rPr lang="en-US" sz="3600" b="1" dirty="0" smtClean="0">
                <a:solidFill>
                  <a:srgbClr val="FF0000"/>
                </a:solidFill>
              </a:rPr>
              <a:t> </a:t>
            </a:r>
            <a:r>
              <a:rPr lang="sr-Latn-RS" sz="3600" b="1" dirty="0" smtClean="0">
                <a:solidFill>
                  <a:srgbClr val="FF0000"/>
                </a:solidFill>
              </a:rPr>
              <a:t>z</a:t>
            </a:r>
            <a:r>
              <a:rPr lang="en-US" sz="3600" b="1" dirty="0" smtClean="0">
                <a:solidFill>
                  <a:srgbClr val="FF0000"/>
                </a:solidFill>
              </a:rPr>
              <a:t>a </a:t>
            </a:r>
            <a:r>
              <a:rPr lang="en-US" sz="3600" b="1" dirty="0" err="1" smtClean="0">
                <a:solidFill>
                  <a:srgbClr val="FF0000"/>
                </a:solidFill>
              </a:rPr>
              <a:t>dijagno</a:t>
            </a:r>
            <a:r>
              <a:rPr lang="sr-Latn-RS" sz="3600" b="1" dirty="0" smtClean="0">
                <a:solidFill>
                  <a:srgbClr val="FF0000"/>
                </a:solidFill>
              </a:rPr>
              <a:t>zu: 5 ELEMENATA</a:t>
            </a:r>
            <a:br>
              <a:rPr lang="sr-Latn-RS" sz="3600" b="1" dirty="0" smtClean="0">
                <a:solidFill>
                  <a:srgbClr val="FF0000"/>
                </a:solidFill>
              </a:rPr>
            </a:br>
            <a:endParaRPr lang="en-US" sz="3600" dirty="0">
              <a:solidFill>
                <a:srgbClr val="FF0000"/>
              </a:solidFill>
            </a:endParaRPr>
          </a:p>
        </p:txBody>
      </p:sp>
      <p:sp>
        <p:nvSpPr>
          <p:cNvPr id="3" name="Content Placeholder 2"/>
          <p:cNvSpPr>
            <a:spLocks noGrp="1"/>
          </p:cNvSpPr>
          <p:nvPr>
            <p:ph idx="1"/>
          </p:nvPr>
        </p:nvSpPr>
        <p:spPr>
          <a:xfrm>
            <a:off x="285720" y="1600200"/>
            <a:ext cx="8572560" cy="4525963"/>
          </a:xfrm>
          <a:solidFill>
            <a:srgbClr val="FFFF99"/>
          </a:solidFill>
        </p:spPr>
        <p:txBody>
          <a:bodyPr>
            <a:normAutofit fontScale="85000" lnSpcReduction="20000"/>
          </a:bodyPr>
          <a:lstStyle/>
          <a:p>
            <a:r>
              <a:rPr lang="sr-Latn-RS" sz="4000" b="1" dirty="0" smtClean="0">
                <a:solidFill>
                  <a:srgbClr val="FF0000"/>
                </a:solidFill>
              </a:rPr>
              <a:t>1. </a:t>
            </a:r>
            <a:r>
              <a:rPr lang="en-US" sz="4000" b="1" dirty="0" smtClean="0">
                <a:solidFill>
                  <a:srgbClr val="FF0000"/>
                </a:solidFill>
              </a:rPr>
              <a:t>G</a:t>
            </a:r>
            <a:r>
              <a:rPr lang="sr-Latn-RS" sz="4000" b="1" dirty="0" smtClean="0">
                <a:solidFill>
                  <a:srgbClr val="FF0000"/>
                </a:solidFill>
              </a:rPr>
              <a:t>roznica-povišena temperatura</a:t>
            </a:r>
          </a:p>
          <a:p>
            <a:r>
              <a:rPr lang="sr-Latn-RS" sz="4000" b="1" dirty="0" smtClean="0">
                <a:solidFill>
                  <a:srgbClr val="002060"/>
                </a:solidFill>
              </a:rPr>
              <a:t>2. Predispozicija </a:t>
            </a:r>
            <a:r>
              <a:rPr lang="en-US" sz="4000" b="1" dirty="0" smtClean="0">
                <a:solidFill>
                  <a:srgbClr val="002060"/>
                </a:solidFill>
              </a:rPr>
              <a:t>P</a:t>
            </a:r>
            <a:r>
              <a:rPr lang="sr-Latn-RS" sz="4000" b="1" dirty="0" smtClean="0">
                <a:solidFill>
                  <a:srgbClr val="002060"/>
                </a:solidFill>
              </a:rPr>
              <a:t>rethodna organska srčana mana ili veštačka valvula/strani materijal/pejsmejker ili i.v.narkoman</a:t>
            </a:r>
          </a:p>
          <a:p>
            <a:r>
              <a:rPr lang="sr-Latn-RS" sz="4000" b="1" dirty="0" smtClean="0">
                <a:solidFill>
                  <a:srgbClr val="FF0000"/>
                </a:solidFill>
              </a:rPr>
              <a:t>3. pozitivne hemokulture</a:t>
            </a:r>
          </a:p>
          <a:p>
            <a:r>
              <a:rPr lang="sr-Latn-RS" sz="4000" b="1" dirty="0" smtClean="0">
                <a:solidFill>
                  <a:srgbClr val="002060"/>
                </a:solidFill>
              </a:rPr>
              <a:t>4. Ehokardiografski dokaz vegetacija na srčanim zaliscim</a:t>
            </a:r>
          </a:p>
          <a:p>
            <a:r>
              <a:rPr lang="sr-Latn-RS" sz="4000" b="1" dirty="0" smtClean="0">
                <a:solidFill>
                  <a:srgbClr val="7030A0"/>
                </a:solidFill>
              </a:rPr>
              <a:t>5. dokaz sistemskih embolizacija </a:t>
            </a:r>
            <a:r>
              <a:rPr lang="sr-Latn-RS" sz="4000" b="1" dirty="0" smtClean="0">
                <a:solidFill>
                  <a:srgbClr val="FF0000"/>
                </a:solidFill>
              </a:rPr>
              <a:t>(MSCT, angiografije, MR)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25470"/>
          </a:xfrm>
        </p:spPr>
        <p:txBody>
          <a:bodyPr>
            <a:normAutofit fontScale="90000"/>
          </a:bodyPr>
          <a:lstStyle/>
          <a:p>
            <a:r>
              <a:rPr lang="sr-Latn-RS" dirty="0" smtClean="0">
                <a:solidFill>
                  <a:srgbClr val="FF0000"/>
                </a:solidFill>
              </a:rPr>
              <a:t>ZAKLJUČAK –Infektivni Endokarditis</a:t>
            </a:r>
            <a:endParaRPr lang="en-US" dirty="0">
              <a:solidFill>
                <a:srgbClr val="FF0000"/>
              </a:solidFill>
            </a:endParaRPr>
          </a:p>
        </p:txBody>
      </p:sp>
      <p:sp>
        <p:nvSpPr>
          <p:cNvPr id="6" name="Text Placeholder 5"/>
          <p:cNvSpPr>
            <a:spLocks noGrp="1"/>
          </p:cNvSpPr>
          <p:nvPr>
            <p:ph type="body" idx="1"/>
          </p:nvPr>
        </p:nvSpPr>
        <p:spPr>
          <a:xfrm>
            <a:off x="0" y="928671"/>
            <a:ext cx="4497388" cy="428627"/>
          </a:xfrm>
          <a:solidFill>
            <a:srgbClr val="92D050"/>
          </a:solidFill>
        </p:spPr>
        <p:txBody>
          <a:bodyPr>
            <a:normAutofit lnSpcReduction="10000"/>
          </a:bodyPr>
          <a:lstStyle/>
          <a:p>
            <a:r>
              <a:rPr lang="sr-Latn-RS" dirty="0" smtClean="0">
                <a:solidFill>
                  <a:srgbClr val="FF0000"/>
                </a:solidFill>
              </a:rPr>
              <a:t>PROFILAKSA IE </a:t>
            </a:r>
            <a:endParaRPr lang="en-US" dirty="0">
              <a:solidFill>
                <a:srgbClr val="FF0000"/>
              </a:solidFill>
            </a:endParaRPr>
          </a:p>
        </p:txBody>
      </p:sp>
      <p:sp>
        <p:nvSpPr>
          <p:cNvPr id="7" name="Content Placeholder 6"/>
          <p:cNvSpPr>
            <a:spLocks noGrp="1"/>
          </p:cNvSpPr>
          <p:nvPr>
            <p:ph sz="half" idx="2"/>
          </p:nvPr>
        </p:nvSpPr>
        <p:spPr>
          <a:xfrm>
            <a:off x="0" y="1285860"/>
            <a:ext cx="4572000" cy="5572140"/>
          </a:xfrm>
          <a:solidFill>
            <a:schemeClr val="accent3">
              <a:lumMod val="20000"/>
              <a:lumOff val="80000"/>
            </a:schemeClr>
          </a:solidFill>
        </p:spPr>
        <p:txBody>
          <a:bodyPr>
            <a:normAutofit fontScale="25000" lnSpcReduction="20000"/>
          </a:bodyPr>
          <a:lstStyle/>
          <a:p>
            <a:pPr>
              <a:buNone/>
            </a:pPr>
            <a:endParaRPr lang="en-US" i="1" dirty="0" smtClean="0"/>
          </a:p>
          <a:p>
            <a:r>
              <a:rPr lang="vi-VN" sz="8000" b="1" i="1" dirty="0" smtClean="0"/>
              <a:t>Nedostaju </a:t>
            </a:r>
            <a:r>
              <a:rPr lang="sr-Latn-RS" sz="8000" b="1" i="1" dirty="0" smtClean="0"/>
              <a:t> DEFINITIVNI </a:t>
            </a:r>
            <a:r>
              <a:rPr lang="vi-VN" sz="8000" b="1" i="1" dirty="0" smtClean="0"/>
              <a:t>naučni dokazi o efikasnosti</a:t>
            </a:r>
            <a:r>
              <a:rPr lang="sr-Latn-RS" sz="8000" b="1" i="1" dirty="0" smtClean="0"/>
              <a:t>AB </a:t>
            </a:r>
            <a:r>
              <a:rPr lang="vi-VN" sz="8000" b="1" i="1" dirty="0" smtClean="0"/>
              <a:t>profilakse </a:t>
            </a:r>
            <a:r>
              <a:rPr lang="sr-Latn-RS" sz="8000" b="1" i="1" dirty="0" smtClean="0"/>
              <a:t> IE</a:t>
            </a:r>
          </a:p>
          <a:p>
            <a:r>
              <a:rPr lang="sr-Latn-RS" sz="8000" b="1" i="1" dirty="0" smtClean="0"/>
              <a:t>AB</a:t>
            </a:r>
            <a:r>
              <a:rPr lang="vi-VN" sz="8000" b="1" i="1" dirty="0" smtClean="0"/>
              <a:t> profilaksa se preporučuje samo </a:t>
            </a:r>
            <a:r>
              <a:rPr lang="sr-Latn-RS" sz="8000" b="1" i="1" dirty="0" smtClean="0"/>
              <a:t>pts</a:t>
            </a:r>
            <a:r>
              <a:rPr lang="vi-VN" sz="8000" b="1" i="1" dirty="0" smtClean="0"/>
              <a:t> sa najvećim rizikom od IE koji se podvrgavaju stomatološk</a:t>
            </a:r>
            <a:r>
              <a:rPr lang="sr-Latn-RS" sz="8000" b="1" i="1" dirty="0" smtClean="0"/>
              <a:t>IM</a:t>
            </a:r>
            <a:r>
              <a:rPr lang="vi-VN" sz="8000" b="1" i="1" dirty="0" smtClean="0"/>
              <a:t> procedur</a:t>
            </a:r>
            <a:r>
              <a:rPr lang="sr-Latn-RS" sz="8000" b="1" i="1" dirty="0" smtClean="0"/>
              <a:t>ama </a:t>
            </a:r>
            <a:r>
              <a:rPr lang="vi-VN" sz="8000" b="1" i="1" dirty="0" smtClean="0"/>
              <a:t> sa najvećim rizikom. • </a:t>
            </a:r>
            <a:endParaRPr lang="sr-Latn-RS" sz="8000" b="1" i="1" dirty="0" smtClean="0"/>
          </a:p>
          <a:p>
            <a:r>
              <a:rPr lang="vi-VN" sz="8000" b="1" i="1" dirty="0" smtClean="0">
                <a:solidFill>
                  <a:srgbClr val="FF0000"/>
                </a:solidFill>
              </a:rPr>
              <a:t>Dobra oralna higijena i redovan pregled zuba važniji su od antibiotske profilakse </a:t>
            </a:r>
            <a:r>
              <a:rPr lang="sr-Latn-RS" sz="8000" b="1" i="1" dirty="0" smtClean="0">
                <a:solidFill>
                  <a:srgbClr val="FF0000"/>
                </a:solidFill>
              </a:rPr>
              <a:t> i </a:t>
            </a:r>
            <a:r>
              <a:rPr lang="vi-VN" sz="8000" b="1" i="1" dirty="0" smtClean="0">
                <a:solidFill>
                  <a:srgbClr val="FF0000"/>
                </a:solidFill>
              </a:rPr>
              <a:t>smanj</a:t>
            </a:r>
            <a:r>
              <a:rPr lang="sr-Latn-RS" sz="8000" b="1" i="1" dirty="0" smtClean="0">
                <a:solidFill>
                  <a:srgbClr val="FF0000"/>
                </a:solidFill>
              </a:rPr>
              <a:t>uju </a:t>
            </a:r>
            <a:r>
              <a:rPr lang="vi-VN" sz="8000" b="1" i="1" dirty="0" smtClean="0">
                <a:solidFill>
                  <a:srgbClr val="FF0000"/>
                </a:solidFill>
              </a:rPr>
              <a:t> rizik od IE. </a:t>
            </a:r>
            <a:endParaRPr lang="sr-Latn-RS" sz="8000" b="1" i="1" dirty="0" smtClean="0">
              <a:solidFill>
                <a:srgbClr val="FF0000"/>
              </a:solidFill>
            </a:endParaRPr>
          </a:p>
          <a:p>
            <a:r>
              <a:rPr lang="vi-VN" sz="8000" b="1" i="1" dirty="0" smtClean="0"/>
              <a:t>Aseptične mere su obavezne tokom manipulacije </a:t>
            </a:r>
            <a:r>
              <a:rPr lang="sr-Latn-RS" sz="8000" b="1" i="1" dirty="0" smtClean="0"/>
              <a:t>IV</a:t>
            </a:r>
            <a:r>
              <a:rPr lang="vi-VN" sz="8000" b="1" i="1" dirty="0" smtClean="0"/>
              <a:t> kateterom i tokom invazi</a:t>
            </a:r>
            <a:r>
              <a:rPr lang="sr-Latn-RS" sz="8000" b="1" i="1" dirty="0" smtClean="0"/>
              <a:t>vnIH </a:t>
            </a:r>
            <a:r>
              <a:rPr lang="vi-VN" sz="8000" b="1" i="1" dirty="0" smtClean="0"/>
              <a:t> procedur</a:t>
            </a:r>
            <a:r>
              <a:rPr lang="sr-Latn-RS" sz="8000" b="1" i="1" dirty="0" smtClean="0"/>
              <a:t>A</a:t>
            </a:r>
            <a:r>
              <a:rPr lang="vi-VN" sz="8000" b="1" i="1" dirty="0" smtClean="0"/>
              <a:t> </a:t>
            </a:r>
            <a:r>
              <a:rPr lang="sr-Latn-RS" sz="8000" b="1" i="1" dirty="0" smtClean="0"/>
              <a:t>RADI </a:t>
            </a:r>
            <a:r>
              <a:rPr lang="vi-VN" sz="8000" b="1" i="1" dirty="0" smtClean="0"/>
              <a:t>smanjenja stope IE povezane sa zdravstvenom zaštitom. </a:t>
            </a:r>
            <a:endParaRPr lang="sr-Latn-RS" sz="8000" b="1" i="1" dirty="0" smtClean="0"/>
          </a:p>
          <a:p>
            <a:r>
              <a:rPr lang="sr-Latn-RS" sz="8000" b="1" i="1" dirty="0" smtClean="0"/>
              <a:t>P</a:t>
            </a:r>
            <a:r>
              <a:rPr lang="vi-VN" sz="8000" b="1" i="1" dirty="0" smtClean="0"/>
              <a:t>reventivne mere bi treba</a:t>
            </a:r>
            <a:r>
              <a:rPr lang="sr-Latn-RS" sz="8000" b="1" i="1" dirty="0" smtClean="0"/>
              <a:t> da se </a:t>
            </a:r>
            <a:r>
              <a:rPr lang="vi-VN" sz="8000" b="1" i="1" dirty="0" smtClean="0"/>
              <a:t>  pr</a:t>
            </a:r>
            <a:r>
              <a:rPr lang="sr-Latn-RS" sz="8000" b="1" i="1" dirty="0" smtClean="0"/>
              <a:t>imene </a:t>
            </a:r>
            <a:r>
              <a:rPr lang="vi-VN" sz="8000" b="1" i="1" dirty="0" smtClean="0"/>
              <a:t> na sve pacijente,  posebno sa srčanim oboljenjima. </a:t>
            </a:r>
            <a:endParaRPr lang="sr-Latn-RS" sz="8000" b="1" i="1" dirty="0" smtClean="0"/>
          </a:p>
        </p:txBody>
      </p:sp>
      <p:sp>
        <p:nvSpPr>
          <p:cNvPr id="8" name="Text Placeholder 7"/>
          <p:cNvSpPr>
            <a:spLocks noGrp="1"/>
          </p:cNvSpPr>
          <p:nvPr>
            <p:ph type="body" sz="quarter" idx="3"/>
          </p:nvPr>
        </p:nvSpPr>
        <p:spPr>
          <a:xfrm>
            <a:off x="4645025" y="928671"/>
            <a:ext cx="4498975" cy="428627"/>
          </a:xfrm>
          <a:solidFill>
            <a:schemeClr val="accent5">
              <a:lumMod val="60000"/>
              <a:lumOff val="40000"/>
            </a:schemeClr>
          </a:solidFill>
        </p:spPr>
        <p:txBody>
          <a:bodyPr>
            <a:normAutofit fontScale="25000" lnSpcReduction="20000"/>
          </a:bodyPr>
          <a:lstStyle/>
          <a:p>
            <a:r>
              <a:rPr lang="sr-Latn-RS" dirty="0" smtClean="0"/>
              <a:t> </a:t>
            </a:r>
          </a:p>
          <a:p>
            <a:r>
              <a:rPr lang="sr-Latn-RS" sz="4200" dirty="0" smtClean="0"/>
              <a:t>      </a:t>
            </a:r>
            <a:r>
              <a:rPr lang="sr-Latn-RS" sz="9600" dirty="0" smtClean="0"/>
              <a:t>LEČENJE   IE</a:t>
            </a:r>
            <a:endParaRPr lang="en-US" sz="9600" dirty="0" smtClean="0"/>
          </a:p>
          <a:p>
            <a:endParaRPr lang="en-US" dirty="0"/>
          </a:p>
        </p:txBody>
      </p:sp>
      <p:sp>
        <p:nvSpPr>
          <p:cNvPr id="9" name="Content Placeholder 8"/>
          <p:cNvSpPr>
            <a:spLocks noGrp="1"/>
          </p:cNvSpPr>
          <p:nvPr>
            <p:ph sz="quarter" idx="4"/>
          </p:nvPr>
        </p:nvSpPr>
        <p:spPr>
          <a:xfrm>
            <a:off x="4645025" y="1357298"/>
            <a:ext cx="4498975" cy="5500702"/>
          </a:xfrm>
          <a:solidFill>
            <a:srgbClr val="FFFF99"/>
          </a:solidFill>
        </p:spPr>
        <p:txBody>
          <a:bodyPr>
            <a:noAutofit/>
          </a:bodyPr>
          <a:lstStyle/>
          <a:p>
            <a:r>
              <a:rPr lang="sr-Latn-RS" sz="1400" b="1" i="1" dirty="0" smtClean="0">
                <a:latin typeface="Arial" pitchFamily="34" charset="0"/>
                <a:cs typeface="Arial" pitchFamily="34" charset="0"/>
              </a:rPr>
              <a:t>STRATEGIJA  LEČENJA  K</a:t>
            </a:r>
            <a:r>
              <a:rPr lang="vi-VN" sz="1400" b="1" i="1" dirty="0" smtClean="0">
                <a:latin typeface="Arial" pitchFamily="34" charset="0"/>
                <a:cs typeface="Arial" pitchFamily="34" charset="0"/>
              </a:rPr>
              <a:t>ombinacij</a:t>
            </a:r>
            <a:r>
              <a:rPr lang="sr-Latn-RS" sz="1400" b="1" i="1" dirty="0" smtClean="0">
                <a:latin typeface="Arial" pitchFamily="34" charset="0"/>
                <a:cs typeface="Arial" pitchFamily="34" charset="0"/>
              </a:rPr>
              <a:t>a</a:t>
            </a:r>
            <a:r>
              <a:rPr lang="vi-VN" sz="1400" b="1" i="1" dirty="0" smtClean="0">
                <a:latin typeface="Arial" pitchFamily="34" charset="0"/>
                <a:cs typeface="Arial" pitchFamily="34" charset="0"/>
              </a:rPr>
              <a:t> produženog AB th </a:t>
            </a:r>
            <a:r>
              <a:rPr lang="sr-Latn-RS" sz="1400" b="1" i="1" dirty="0" smtClean="0">
                <a:latin typeface="Arial" pitchFamily="34" charset="0"/>
                <a:cs typeface="Arial" pitchFamily="34" charset="0"/>
              </a:rPr>
              <a:t>+</a:t>
            </a:r>
            <a:r>
              <a:rPr lang="vi-VN" sz="1400" b="1" i="1" dirty="0" smtClean="0">
                <a:latin typeface="Arial" pitchFamily="34" charset="0"/>
                <a:cs typeface="Arial" pitchFamily="34" charset="0"/>
              </a:rPr>
              <a:t> </a:t>
            </a:r>
            <a:r>
              <a:rPr lang="sr-Latn-RS" sz="1400" b="1" i="1" dirty="0" smtClean="0">
                <a:latin typeface="Arial" pitchFamily="34" charset="0"/>
                <a:cs typeface="Arial" pitchFamily="34" charset="0"/>
              </a:rPr>
              <a:t> 50%</a:t>
            </a:r>
            <a:r>
              <a:rPr lang="vi-VN" sz="1400" b="1" i="1" dirty="0" smtClean="0">
                <a:latin typeface="Arial" pitchFamily="34" charset="0"/>
                <a:cs typeface="Arial" pitchFamily="34" charset="0"/>
              </a:rPr>
              <a:t> p</a:t>
            </a:r>
            <a:r>
              <a:rPr lang="sr-Latn-RS" sz="1400" b="1" i="1" dirty="0" smtClean="0">
                <a:latin typeface="Arial" pitchFamily="34" charset="0"/>
                <a:cs typeface="Arial" pitchFamily="34" charset="0"/>
              </a:rPr>
              <a:t>TS</a:t>
            </a:r>
            <a:r>
              <a:rPr lang="vi-VN" sz="1400" b="1" i="1" dirty="0" smtClean="0">
                <a:latin typeface="Arial" pitchFamily="34" charset="0"/>
                <a:cs typeface="Arial" pitchFamily="34" charset="0"/>
              </a:rPr>
              <a:t> – hiruršk</a:t>
            </a:r>
            <a:r>
              <a:rPr lang="sr-Latn-RS" sz="1400" b="1" i="1" dirty="0" smtClean="0">
                <a:latin typeface="Arial" pitchFamily="34" charset="0"/>
                <a:cs typeface="Arial" pitchFamily="34" charset="0"/>
              </a:rPr>
              <a:t>A ERADIKACIJA </a:t>
            </a:r>
            <a:r>
              <a:rPr lang="vi-VN" sz="1400" b="1" i="1" dirty="0" smtClean="0">
                <a:latin typeface="Arial" pitchFamily="34" charset="0"/>
                <a:cs typeface="Arial" pitchFamily="34" charset="0"/>
              </a:rPr>
              <a:t>zaraženih tkiva </a:t>
            </a:r>
            <a:r>
              <a:rPr lang="sr-Latn-RS" sz="1400" b="1" i="1" dirty="0" smtClean="0">
                <a:latin typeface="Arial" pitchFamily="34" charset="0"/>
                <a:cs typeface="Arial" pitchFamily="34" charset="0"/>
              </a:rPr>
              <a:t> ZBOG </a:t>
            </a:r>
            <a:r>
              <a:rPr lang="vi-VN" sz="1400" b="1" i="1" dirty="0" smtClean="0">
                <a:latin typeface="Arial" pitchFamily="34" charset="0"/>
                <a:cs typeface="Arial" pitchFamily="34" charset="0"/>
              </a:rPr>
              <a:t>prisustvo vegetacija sa visokim rizikom od embolije..</a:t>
            </a:r>
            <a:endParaRPr lang="sr-Latn-RS" sz="1400" b="1" i="1" dirty="0" smtClean="0">
              <a:latin typeface="Arial" pitchFamily="34" charset="0"/>
              <a:cs typeface="Arial" pitchFamily="34" charset="0"/>
            </a:endParaRPr>
          </a:p>
          <a:p>
            <a:r>
              <a:rPr lang="vi-VN" sz="1400" b="1" i="1" dirty="0" smtClean="0">
                <a:latin typeface="Arial" pitchFamily="34" charset="0"/>
                <a:cs typeface="Arial" pitchFamily="34" charset="0"/>
              </a:rPr>
              <a:t>• Dugotrajna terapija kombinacijom baktericidnih lekova je osnova IE tretmana.</a:t>
            </a:r>
            <a:endParaRPr lang="sr-Latn-RS" sz="1400" b="1" i="1" dirty="0" smtClean="0">
              <a:latin typeface="Arial" pitchFamily="34" charset="0"/>
              <a:cs typeface="Arial" pitchFamily="34" charset="0"/>
            </a:endParaRPr>
          </a:p>
          <a:p>
            <a:pPr>
              <a:buNone/>
            </a:pPr>
            <a:r>
              <a:rPr lang="vi-VN" sz="1400" b="1" i="1" dirty="0" smtClean="0">
                <a:latin typeface="Arial" pitchFamily="34" charset="0"/>
                <a:cs typeface="Arial" pitchFamily="34" charset="0"/>
              </a:rPr>
              <a:t> Lečenje PVE lekovima trebalo bi da traje duže (najmanje 6 nedelja) od lečenja endokarditisa </a:t>
            </a:r>
            <a:r>
              <a:rPr lang="sr-Latn-RS" sz="1400" b="1" i="1" dirty="0" smtClean="0">
                <a:latin typeface="Arial" pitchFamily="34" charset="0"/>
                <a:cs typeface="Arial" pitchFamily="34" charset="0"/>
              </a:rPr>
              <a:t>NA PRIRODNIM ZALISCIMA </a:t>
            </a:r>
            <a:r>
              <a:rPr lang="vi-VN" sz="1400" b="1" i="1" dirty="0" smtClean="0">
                <a:latin typeface="Arial" pitchFamily="34" charset="0"/>
                <a:cs typeface="Arial" pitchFamily="34" charset="0"/>
              </a:rPr>
              <a:t> (NVE) (2–6 nedelja).</a:t>
            </a:r>
            <a:endParaRPr lang="sr-Latn-RS" sz="1400" b="1" i="1" dirty="0" smtClean="0">
              <a:latin typeface="Arial" pitchFamily="34" charset="0"/>
              <a:cs typeface="Arial" pitchFamily="34" charset="0"/>
            </a:endParaRPr>
          </a:p>
          <a:p>
            <a:pPr>
              <a:buNone/>
            </a:pPr>
            <a:r>
              <a:rPr lang="vi-VN" sz="1400" b="1" i="1" dirty="0" smtClean="0">
                <a:latin typeface="Arial" pitchFamily="34" charset="0"/>
                <a:cs typeface="Arial" pitchFamily="34" charset="0"/>
              </a:rPr>
              <a:t> • aminoglikozida više se ne  u stafilokoknom NVE; </a:t>
            </a:r>
            <a:r>
              <a:rPr lang="sr-Latn-RS" sz="1400" b="1" i="1" dirty="0" smtClean="0">
                <a:latin typeface="Arial" pitchFamily="34" charset="0"/>
                <a:cs typeface="Arial" pitchFamily="34" charset="0"/>
              </a:rPr>
              <a:t>KOD OSTALIH </a:t>
            </a:r>
            <a:r>
              <a:rPr lang="vi-VN" sz="1400" b="1" i="1" dirty="0" smtClean="0">
                <a:latin typeface="Arial" pitchFamily="34" charset="0"/>
                <a:cs typeface="Arial" pitchFamily="34" charset="0"/>
              </a:rPr>
              <a:t>u jednoj dnevnoj dozi </a:t>
            </a:r>
            <a:endParaRPr lang="sr-Latn-RS" sz="1400" b="1" i="1" dirty="0" smtClean="0">
              <a:latin typeface="Arial" pitchFamily="34" charset="0"/>
              <a:cs typeface="Arial" pitchFamily="34" charset="0"/>
            </a:endParaRPr>
          </a:p>
          <a:p>
            <a:pPr>
              <a:buNone/>
            </a:pPr>
            <a:r>
              <a:rPr lang="vi-VN" sz="1400" b="1" i="1" dirty="0" smtClean="0">
                <a:latin typeface="Arial" pitchFamily="34" charset="0"/>
                <a:cs typeface="Arial" pitchFamily="34" charset="0"/>
              </a:rPr>
              <a:t>Embolija je vrlo česta u IE,  20-50% slučajeva IE, </a:t>
            </a:r>
            <a:r>
              <a:rPr lang="sr-Latn-RS" sz="1400" b="1" i="1" dirty="0" smtClean="0">
                <a:latin typeface="Arial" pitchFamily="34" charset="0"/>
                <a:cs typeface="Arial" pitchFamily="34" charset="0"/>
              </a:rPr>
              <a:t>A </a:t>
            </a:r>
            <a:r>
              <a:rPr lang="vi-VN" sz="1400" b="1" i="1" dirty="0" smtClean="0">
                <a:latin typeface="Arial" pitchFamily="34" charset="0"/>
                <a:cs typeface="Arial" pitchFamily="34" charset="0"/>
              </a:rPr>
              <a:t>pada na 6-21% nakon AB Th. </a:t>
            </a:r>
            <a:endParaRPr lang="sr-Latn-RS" sz="1400" b="1" i="1" dirty="0" smtClean="0">
              <a:latin typeface="Arial" pitchFamily="34" charset="0"/>
              <a:cs typeface="Arial" pitchFamily="34" charset="0"/>
            </a:endParaRPr>
          </a:p>
          <a:p>
            <a:pPr>
              <a:buNone/>
            </a:pPr>
            <a:r>
              <a:rPr lang="vi-VN" sz="1400" b="1" i="1" dirty="0" smtClean="0">
                <a:latin typeface="Arial" pitchFamily="34" charset="0"/>
                <a:cs typeface="Arial" pitchFamily="34" charset="0"/>
              </a:rPr>
              <a:t>• Rizik od embolije povezan je sa veličinom i pokretljivošću vegetacije i najveći je tokom prve dve nedelje antibiotske terapije. </a:t>
            </a:r>
            <a:endParaRPr lang="sr-Latn-RS" sz="1400" b="1" i="1" dirty="0" smtClean="0">
              <a:latin typeface="Arial" pitchFamily="34" charset="0"/>
              <a:cs typeface="Arial" pitchFamily="34" charset="0"/>
            </a:endParaRPr>
          </a:p>
          <a:p>
            <a:pPr>
              <a:buNone/>
            </a:pPr>
            <a:r>
              <a:rPr lang="vi-VN" sz="1400" b="1" i="1" dirty="0" smtClean="0">
                <a:latin typeface="Arial" pitchFamily="34" charset="0"/>
                <a:cs typeface="Arial" pitchFamily="34" charset="0"/>
              </a:rPr>
              <a:t>• Rizik od embolije može se smanjiti ranim započinjanjem AB Th i ranom hirurškom intervencijom </a:t>
            </a:r>
            <a:endParaRPr lang="sr-Latn-RS" sz="1400" b="1" i="1" dirty="0" smtClean="0">
              <a:latin typeface="Arial" pitchFamily="34" charset="0"/>
              <a:cs typeface="Arial" pitchFamily="34" charset="0"/>
            </a:endParaRPr>
          </a:p>
          <a:p>
            <a:pPr>
              <a:buNone/>
            </a:pPr>
            <a:r>
              <a:rPr lang="vi-VN" sz="1400" b="1" i="1" dirty="0" smtClean="0">
                <a:latin typeface="Arial" pitchFamily="34" charset="0"/>
                <a:cs typeface="Arial" pitchFamily="34" charset="0"/>
              </a:rPr>
              <a:t>- Tri glavne indikacije za ranu operaciju u IE su </a:t>
            </a:r>
            <a:r>
              <a:rPr lang="sr-Latn-RS" sz="1400" b="1" i="1" dirty="0" smtClean="0">
                <a:latin typeface="Arial" pitchFamily="34" charset="0"/>
                <a:cs typeface="Arial" pitchFamily="34" charset="0"/>
              </a:rPr>
              <a:t>SRČANA  INSUFICIJENCIJA </a:t>
            </a:r>
            <a:r>
              <a:rPr lang="vi-VN" sz="1400" b="1" i="1" dirty="0" smtClean="0">
                <a:latin typeface="Arial" pitchFamily="34" charset="0"/>
                <a:cs typeface="Arial" pitchFamily="34" charset="0"/>
              </a:rPr>
              <a:t>, nekontrolisana infekcija i sprečavanje embolijskih događaja</a:t>
            </a:r>
            <a:endParaRPr lang="en-US" sz="1400" b="1" dirty="0" smtClean="0">
              <a:latin typeface="Arial" pitchFamily="34" charset="0"/>
              <a:cs typeface="Arial" pitchFamily="34" charset="0"/>
            </a:endParaRPr>
          </a:p>
          <a:p>
            <a:endParaRPr lang="en-US"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Dijagnoza</a:t>
            </a:r>
            <a:r>
              <a:rPr lang="sr-Latn-RS" dirty="0" smtClean="0">
                <a:solidFill>
                  <a:srgbClr val="FF0000"/>
                </a:solidFill>
              </a:rPr>
              <a:t>  infektivnog endokardita IE</a:t>
            </a:r>
            <a:endParaRPr lang="en-US" dirty="0">
              <a:solidFill>
                <a:srgbClr val="FF0000"/>
              </a:solidFill>
            </a:endParaRPr>
          </a:p>
        </p:txBody>
      </p:sp>
      <p:sp>
        <p:nvSpPr>
          <p:cNvPr id="3" name="Content Placeholder 2"/>
          <p:cNvSpPr>
            <a:spLocks noGrp="1"/>
          </p:cNvSpPr>
          <p:nvPr>
            <p:ph idx="1"/>
          </p:nvPr>
        </p:nvSpPr>
        <p:spPr>
          <a:xfrm>
            <a:off x="357158" y="1600200"/>
            <a:ext cx="8329642" cy="4757758"/>
          </a:xfrm>
          <a:solidFill>
            <a:srgbClr val="FFFF99"/>
          </a:solidFill>
        </p:spPr>
        <p:txBody>
          <a:bodyPr>
            <a:normAutofit/>
          </a:bodyPr>
          <a:lstStyle/>
          <a:p>
            <a:r>
              <a:rPr lang="en-US" sz="4000" b="1" dirty="0" smtClean="0"/>
              <a:t>D</a:t>
            </a:r>
            <a:r>
              <a:rPr lang="sr-Latn-RS" sz="4000" b="1" dirty="0" smtClean="0"/>
              <a:t>g.</a:t>
            </a:r>
            <a:r>
              <a:rPr lang="en-US" sz="4000" b="1" dirty="0" smtClean="0"/>
              <a:t> se </a:t>
            </a:r>
            <a:r>
              <a:rPr lang="en-US" sz="4000" b="1" dirty="0" err="1" smtClean="0"/>
              <a:t>postavlja</a:t>
            </a:r>
            <a:r>
              <a:rPr lang="en-US" sz="4000" b="1" dirty="0" smtClean="0"/>
              <a:t> </a:t>
            </a:r>
            <a:r>
              <a:rPr lang="en-US" sz="4000" b="1" dirty="0" err="1" smtClean="0"/>
              <a:t>na</a:t>
            </a:r>
            <a:r>
              <a:rPr lang="en-US" sz="4000" b="1" dirty="0" smtClean="0"/>
              <a:t> </a:t>
            </a:r>
            <a:r>
              <a:rPr lang="en-US" sz="4000" b="1" dirty="0" err="1" smtClean="0"/>
              <a:t>osnovu</a:t>
            </a:r>
            <a:r>
              <a:rPr lang="sr-Latn-RS" sz="4000" b="1" dirty="0" smtClean="0"/>
              <a:t>:</a:t>
            </a:r>
            <a:r>
              <a:rPr lang="en-US" sz="4000" b="1" dirty="0" smtClean="0"/>
              <a:t> </a:t>
            </a:r>
            <a:endParaRPr lang="sr-Latn-RS" sz="4000" b="1" dirty="0" smtClean="0"/>
          </a:p>
          <a:p>
            <a:r>
              <a:rPr lang="en-US" sz="4000" b="1" dirty="0" err="1" smtClean="0">
                <a:solidFill>
                  <a:srgbClr val="7030A0"/>
                </a:solidFill>
              </a:rPr>
              <a:t>kliničke</a:t>
            </a:r>
            <a:r>
              <a:rPr lang="en-US" sz="4000" b="1" dirty="0" smtClean="0">
                <a:solidFill>
                  <a:srgbClr val="7030A0"/>
                </a:solidFill>
              </a:rPr>
              <a:t> </a:t>
            </a:r>
            <a:r>
              <a:rPr lang="en-US" sz="4000" b="1" dirty="0" err="1" smtClean="0">
                <a:solidFill>
                  <a:srgbClr val="7030A0"/>
                </a:solidFill>
              </a:rPr>
              <a:t>slike</a:t>
            </a:r>
            <a:r>
              <a:rPr lang="en-US" sz="4000" b="1" dirty="0" smtClean="0">
                <a:solidFill>
                  <a:srgbClr val="7030A0"/>
                </a:solidFill>
              </a:rPr>
              <a:t>, </a:t>
            </a:r>
            <a:endParaRPr lang="sr-Latn-RS" sz="4000" b="1" dirty="0" smtClean="0">
              <a:solidFill>
                <a:srgbClr val="7030A0"/>
              </a:solidFill>
            </a:endParaRPr>
          </a:p>
          <a:p>
            <a:r>
              <a:rPr lang="en-US" sz="4000" b="1" dirty="0" err="1" smtClean="0">
                <a:solidFill>
                  <a:srgbClr val="002060"/>
                </a:solidFill>
              </a:rPr>
              <a:t>Transtoraksne</a:t>
            </a:r>
            <a:r>
              <a:rPr lang="sr-Latn-RS" sz="4000" b="1" dirty="0" smtClean="0">
                <a:solidFill>
                  <a:srgbClr val="002060"/>
                </a:solidFill>
              </a:rPr>
              <a:t> (TTE) </a:t>
            </a:r>
            <a:r>
              <a:rPr lang="en-US" sz="4000" b="1" dirty="0" smtClean="0">
                <a:solidFill>
                  <a:srgbClr val="002060"/>
                </a:solidFill>
              </a:rPr>
              <a:t>    </a:t>
            </a:r>
            <a:r>
              <a:rPr lang="sr-Latn-RS" sz="4000" b="1" dirty="0" smtClean="0"/>
              <a:t>i/ili </a:t>
            </a:r>
          </a:p>
          <a:p>
            <a:r>
              <a:rPr lang="sr-Latn-RS" sz="4000" b="1" dirty="0" smtClean="0">
                <a:solidFill>
                  <a:srgbClr val="0070C0"/>
                </a:solidFill>
              </a:rPr>
              <a:t>T</a:t>
            </a:r>
            <a:r>
              <a:rPr lang="en-US" sz="4000" b="1" dirty="0" err="1" smtClean="0">
                <a:solidFill>
                  <a:srgbClr val="0070C0"/>
                </a:solidFill>
              </a:rPr>
              <a:t>ransezofagealne</a:t>
            </a:r>
            <a:r>
              <a:rPr lang="sr-Latn-RS" sz="4000" b="1" dirty="0" smtClean="0">
                <a:solidFill>
                  <a:srgbClr val="0070C0"/>
                </a:solidFill>
              </a:rPr>
              <a:t> (TOE) </a:t>
            </a:r>
            <a:r>
              <a:rPr lang="en-US" sz="4000" b="1" dirty="0" err="1" smtClean="0">
                <a:solidFill>
                  <a:srgbClr val="0070C0"/>
                </a:solidFill>
              </a:rPr>
              <a:t>ehokardiografije</a:t>
            </a:r>
            <a:r>
              <a:rPr lang="sr-Latn-RS" sz="4000" b="1" dirty="0" smtClean="0">
                <a:solidFill>
                  <a:srgbClr val="0070C0"/>
                </a:solidFill>
              </a:rPr>
              <a:t> </a:t>
            </a:r>
            <a:r>
              <a:rPr lang="sr-Latn-RS" sz="2800" b="1" dirty="0" smtClean="0">
                <a:solidFill>
                  <a:srgbClr val="0070C0"/>
                </a:solidFill>
              </a:rPr>
              <a:t>i  ponekad: kardio MDCT, </a:t>
            </a:r>
            <a:r>
              <a:rPr lang="sr-Latn-RS" sz="2800" b="1" dirty="0" smtClean="0">
                <a:solidFill>
                  <a:srgbClr val="7030A0"/>
                </a:solidFill>
              </a:rPr>
              <a:t>MSCT angiografije, fdg PET CT, Le SPECT, MR)</a:t>
            </a:r>
            <a:endParaRPr lang="sr-Latn-RS" sz="2800" b="1" dirty="0" smtClean="0">
              <a:solidFill>
                <a:srgbClr val="0070C0"/>
              </a:solidFill>
            </a:endParaRPr>
          </a:p>
          <a:p>
            <a:r>
              <a:rPr lang="en-US" sz="4000" b="1" dirty="0" err="1" smtClean="0">
                <a:solidFill>
                  <a:srgbClr val="FF0000"/>
                </a:solidFill>
              </a:rPr>
              <a:t>i</a:t>
            </a:r>
            <a:r>
              <a:rPr lang="en-US" sz="4000" b="1" dirty="0" smtClean="0">
                <a:solidFill>
                  <a:srgbClr val="FF0000"/>
                </a:solidFill>
              </a:rPr>
              <a:t> </a:t>
            </a:r>
            <a:r>
              <a:rPr lang="en-US" sz="4000" b="1" dirty="0" err="1" smtClean="0">
                <a:solidFill>
                  <a:srgbClr val="FF0000"/>
                </a:solidFill>
              </a:rPr>
              <a:t>hemokultura</a:t>
            </a:r>
            <a:r>
              <a:rPr lang="en-US" sz="4000" b="1" dirty="0" smtClean="0">
                <a:solidFill>
                  <a:srgbClr val="FF0000"/>
                </a:solidFill>
              </a:rPr>
              <a:t> </a:t>
            </a:r>
            <a:r>
              <a:rPr lang="en-US" sz="4000" b="1" dirty="0" err="1" smtClean="0">
                <a:solidFill>
                  <a:srgbClr val="FF0000"/>
                </a:solidFill>
              </a:rPr>
              <a:t>sa</a:t>
            </a:r>
            <a:r>
              <a:rPr lang="en-US" sz="4000" b="1" dirty="0" smtClean="0">
                <a:solidFill>
                  <a:srgbClr val="FF0000"/>
                </a:solidFill>
              </a:rPr>
              <a:t> </a:t>
            </a:r>
            <a:r>
              <a:rPr lang="en-US" sz="4000" b="1" dirty="0" err="1" smtClean="0">
                <a:solidFill>
                  <a:srgbClr val="FF0000"/>
                </a:solidFill>
              </a:rPr>
              <a:t>antibiogramom</a:t>
            </a:r>
            <a:r>
              <a:rPr lang="en-US" sz="4000" b="1" dirty="0" smtClean="0">
                <a:solidFill>
                  <a:srgbClr val="FF0000"/>
                </a:solidFill>
              </a:rPr>
              <a:t>.</a:t>
            </a:r>
            <a:endParaRPr lang="sr-Latn-RS" sz="4000" b="1" dirty="0" smtClean="0">
              <a:solidFill>
                <a:srgbClr val="FF0000"/>
              </a:solidFill>
            </a:endParaRPr>
          </a:p>
          <a:p>
            <a:endParaRPr lang="sr-Latn-RS" sz="4000" b="1" dirty="0" smtClean="0">
              <a:solidFill>
                <a:srgbClr val="FF0000"/>
              </a:solidFill>
            </a:endParaRPr>
          </a:p>
          <a:p>
            <a:endParaRPr lang="en-US" sz="4000" b="1" dirty="0" smtClean="0">
              <a:solidFill>
                <a:srgbClr val="FF0000"/>
              </a:solidFill>
            </a:endParaRP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Slide-set Guidelines IE 2015.for web0002.jpg"/>
          <p:cNvPicPr>
            <a:picLocks noChangeAspect="1"/>
          </p:cNvPicPr>
          <p:nvPr/>
        </p:nvPicPr>
        <p:blipFill>
          <a:blip r:embed="rId2" cstate="print"/>
          <a:srcRect/>
          <a:stretch>
            <a:fillRect/>
          </a:stretch>
        </p:blipFill>
        <p:spPr bwMode="auto">
          <a:xfrm>
            <a:off x="0" y="0"/>
            <a:ext cx="9144000" cy="646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BASTAC\01 sept 2020\Picture24 copy.jpg"/>
          <p:cNvPicPr>
            <a:picLocks noChangeAspect="1" noChangeArrowheads="1"/>
          </p:cNvPicPr>
          <p:nvPr/>
        </p:nvPicPr>
        <p:blipFill>
          <a:blip r:embed="rId2" cstate="print"/>
          <a:srcRect/>
          <a:stretch>
            <a:fillRect/>
          </a:stretch>
        </p:blipFill>
        <p:spPr bwMode="auto">
          <a:xfrm>
            <a:off x="-15875" y="0"/>
            <a:ext cx="9159875" cy="6478588"/>
          </a:xfrm>
          <a:prstGeom prst="rect">
            <a:avLst/>
          </a:prstGeom>
          <a:noFill/>
        </p:spPr>
      </p:pic>
      <p:sp>
        <p:nvSpPr>
          <p:cNvPr id="4" name="TextBox 3"/>
          <p:cNvSpPr txBox="1"/>
          <p:nvPr/>
        </p:nvSpPr>
        <p:spPr>
          <a:xfrm>
            <a:off x="-32" y="642918"/>
            <a:ext cx="9286940" cy="461665"/>
          </a:xfrm>
          <a:prstGeom prst="rect">
            <a:avLst/>
          </a:prstGeom>
          <a:noFill/>
        </p:spPr>
        <p:txBody>
          <a:bodyPr wrap="square" rtlCol="0">
            <a:spAutoFit/>
          </a:bodyPr>
          <a:lstStyle/>
          <a:p>
            <a:r>
              <a:rPr lang="sr-Latn-RS" sz="2400" dirty="0" smtClean="0"/>
              <a:t> </a:t>
            </a:r>
            <a:r>
              <a:rPr lang="en-US" sz="2400" b="1" dirty="0" smtClean="0"/>
              <a:t>ALGORITAM ESC 2015 </a:t>
            </a:r>
            <a:r>
              <a:rPr lang="sr-Latn-RS" sz="2400" b="1" dirty="0" smtClean="0"/>
              <a:t>Z</a:t>
            </a:r>
            <a:r>
              <a:rPr lang="en-US" sz="2400" b="1" dirty="0" smtClean="0"/>
              <a:t>A DIJAGNO</a:t>
            </a:r>
            <a:r>
              <a:rPr lang="sr-Latn-RS" sz="2400" b="1" dirty="0" smtClean="0"/>
              <a:t>ZU INFEKTIVNOG ENDOKARDITA (</a:t>
            </a:r>
            <a:r>
              <a:rPr lang="sr-Latn-RS" sz="2400" b="1" dirty="0" smtClean="0">
                <a:solidFill>
                  <a:srgbClr val="FF0000"/>
                </a:solidFill>
              </a:rPr>
              <a:t>IE</a:t>
            </a:r>
            <a:r>
              <a:rPr lang="sr-Latn-RS" sz="2400" b="1" dirty="0" smtClean="0"/>
              <a:t>) </a:t>
            </a:r>
            <a:endParaRPr lang="en-US" sz="2400" b="1" dirty="0"/>
          </a:p>
        </p:txBody>
      </p:sp>
      <p:sp>
        <p:nvSpPr>
          <p:cNvPr id="5" name="TextBox 4"/>
          <p:cNvSpPr txBox="1"/>
          <p:nvPr/>
        </p:nvSpPr>
        <p:spPr>
          <a:xfrm>
            <a:off x="3428992" y="1357298"/>
            <a:ext cx="4143404" cy="369332"/>
          </a:xfrm>
          <a:prstGeom prst="rect">
            <a:avLst/>
          </a:prstGeom>
          <a:noFill/>
        </p:spPr>
        <p:txBody>
          <a:bodyPr wrap="square" rtlCol="0">
            <a:spAutoFit/>
          </a:bodyPr>
          <a:lstStyle/>
          <a:p>
            <a:r>
              <a:rPr lang="sr-Latn-RS" dirty="0" smtClean="0">
                <a:solidFill>
                  <a:srgbClr val="FFFF00"/>
                </a:solidFill>
              </a:rPr>
              <a:t>KLINIČKA SUMNJA NA IE </a:t>
            </a:r>
            <a:endParaRPr lang="en-US" dirty="0">
              <a:solidFill>
                <a:srgbClr val="FFFF00"/>
              </a:solidFill>
            </a:endParaRPr>
          </a:p>
        </p:txBody>
      </p:sp>
      <p:sp>
        <p:nvSpPr>
          <p:cNvPr id="6" name="TextBox 5"/>
          <p:cNvSpPr txBox="1"/>
          <p:nvPr/>
        </p:nvSpPr>
        <p:spPr>
          <a:xfrm>
            <a:off x="2428860" y="1857364"/>
            <a:ext cx="4929222" cy="369332"/>
          </a:xfrm>
          <a:prstGeom prst="rect">
            <a:avLst/>
          </a:prstGeom>
          <a:solidFill>
            <a:srgbClr val="002060"/>
          </a:solidFill>
        </p:spPr>
        <p:txBody>
          <a:bodyPr wrap="square" rtlCol="0">
            <a:spAutoFit/>
          </a:bodyPr>
          <a:lstStyle/>
          <a:p>
            <a:r>
              <a:rPr lang="sr-Latn-RS" dirty="0" smtClean="0">
                <a:solidFill>
                  <a:srgbClr val="FFFF00"/>
                </a:solidFill>
              </a:rPr>
              <a:t>MODIFIKOVANI DJUKOVI  KRITERIJUMI (Li</a:t>
            </a:r>
            <a:r>
              <a:rPr lang="en-US" dirty="0" smtClean="0">
                <a:solidFill>
                  <a:srgbClr val="FFFF00"/>
                </a:solidFill>
              </a:rPr>
              <a:t>  JS et al </a:t>
            </a:r>
            <a:r>
              <a:rPr lang="sr-Latn-RS" dirty="0" smtClean="0">
                <a:solidFill>
                  <a:srgbClr val="FFFF00"/>
                </a:solidFill>
              </a:rPr>
              <a:t>)</a:t>
            </a:r>
            <a:endParaRPr lang="en-US" dirty="0">
              <a:solidFill>
                <a:srgbClr val="FFFF00"/>
              </a:solidFill>
            </a:endParaRPr>
          </a:p>
        </p:txBody>
      </p:sp>
      <p:sp>
        <p:nvSpPr>
          <p:cNvPr id="7" name="TextBox 6"/>
          <p:cNvSpPr txBox="1"/>
          <p:nvPr/>
        </p:nvSpPr>
        <p:spPr>
          <a:xfrm>
            <a:off x="1285852" y="2500306"/>
            <a:ext cx="1928826" cy="369332"/>
          </a:xfrm>
          <a:prstGeom prst="rect">
            <a:avLst/>
          </a:prstGeom>
          <a:solidFill>
            <a:srgbClr val="FFFF99"/>
          </a:solidFill>
        </p:spPr>
        <p:txBody>
          <a:bodyPr wrap="square" rtlCol="0">
            <a:spAutoFit/>
          </a:bodyPr>
          <a:lstStyle/>
          <a:p>
            <a:r>
              <a:rPr lang="sr-Latn-RS" dirty="0" smtClean="0"/>
              <a:t>DEFINITIVNI </a:t>
            </a:r>
            <a:r>
              <a:rPr lang="sr-Latn-RS" b="1" dirty="0" smtClean="0">
                <a:solidFill>
                  <a:srgbClr val="7030A0"/>
                </a:solidFill>
              </a:rPr>
              <a:t>IE</a:t>
            </a:r>
            <a:endParaRPr lang="en-US" b="1" dirty="0">
              <a:solidFill>
                <a:srgbClr val="7030A0"/>
              </a:solidFill>
            </a:endParaRPr>
          </a:p>
        </p:txBody>
      </p:sp>
      <p:sp>
        <p:nvSpPr>
          <p:cNvPr id="8" name="TextBox 7"/>
          <p:cNvSpPr txBox="1"/>
          <p:nvPr/>
        </p:nvSpPr>
        <p:spPr>
          <a:xfrm>
            <a:off x="3357554" y="2428868"/>
            <a:ext cx="2857520" cy="584775"/>
          </a:xfrm>
          <a:prstGeom prst="rect">
            <a:avLst/>
          </a:prstGeom>
          <a:solidFill>
            <a:srgbClr val="92D050"/>
          </a:solidFill>
        </p:spPr>
        <p:txBody>
          <a:bodyPr wrap="square" rtlCol="0">
            <a:spAutoFit/>
          </a:bodyPr>
          <a:lstStyle/>
          <a:p>
            <a:r>
              <a:rPr lang="sr-Latn-RS" sz="1600" dirty="0" smtClean="0"/>
              <a:t>MOGUĆ/ODBAČEN  </a:t>
            </a:r>
            <a:r>
              <a:rPr lang="sr-Latn-RS" sz="1600" b="1" dirty="0" smtClean="0">
                <a:solidFill>
                  <a:srgbClr val="FF0000"/>
                </a:solidFill>
              </a:rPr>
              <a:t>IE</a:t>
            </a:r>
            <a:r>
              <a:rPr lang="sr-Latn-RS" sz="1600" dirty="0" smtClean="0"/>
              <a:t> ALI VISOK STEPEN  SUMNJE</a:t>
            </a:r>
            <a:endParaRPr lang="en-US" sz="1600" dirty="0"/>
          </a:p>
        </p:txBody>
      </p:sp>
      <p:sp>
        <p:nvSpPr>
          <p:cNvPr id="9" name="TextBox 8"/>
          <p:cNvSpPr txBox="1"/>
          <p:nvPr/>
        </p:nvSpPr>
        <p:spPr>
          <a:xfrm>
            <a:off x="6357950" y="2428868"/>
            <a:ext cx="2000264" cy="584775"/>
          </a:xfrm>
          <a:prstGeom prst="rect">
            <a:avLst/>
          </a:prstGeom>
          <a:solidFill>
            <a:srgbClr val="FF0000"/>
          </a:solidFill>
        </p:spPr>
        <p:txBody>
          <a:bodyPr wrap="square" rtlCol="0">
            <a:spAutoFit/>
          </a:bodyPr>
          <a:lstStyle/>
          <a:p>
            <a:r>
              <a:rPr lang="sr-Latn-RS" sz="1600" dirty="0" smtClean="0"/>
              <a:t>ODBAČEN  </a:t>
            </a:r>
            <a:r>
              <a:rPr lang="sr-Latn-RS" sz="1600" dirty="0" smtClean="0">
                <a:solidFill>
                  <a:srgbClr val="FFFF99"/>
                </a:solidFill>
              </a:rPr>
              <a:t>IE</a:t>
            </a:r>
            <a:r>
              <a:rPr lang="sr-Latn-RS" sz="1600" dirty="0" smtClean="0"/>
              <a:t>  NIZAK</a:t>
            </a:r>
          </a:p>
          <a:p>
            <a:r>
              <a:rPr lang="sr-Latn-RS" sz="1600" dirty="0" smtClean="0"/>
              <a:t> STEPEN  SUMNJE</a:t>
            </a:r>
            <a:endParaRPr lang="en-US" sz="1600" dirty="0"/>
          </a:p>
        </p:txBody>
      </p:sp>
      <p:sp>
        <p:nvSpPr>
          <p:cNvPr id="10" name="TextBox 9"/>
          <p:cNvSpPr txBox="1"/>
          <p:nvPr/>
        </p:nvSpPr>
        <p:spPr>
          <a:xfrm>
            <a:off x="2714612" y="3143248"/>
            <a:ext cx="1928826" cy="369332"/>
          </a:xfrm>
          <a:prstGeom prst="rect">
            <a:avLst/>
          </a:prstGeom>
          <a:solidFill>
            <a:schemeClr val="tx2">
              <a:lumMod val="20000"/>
              <a:lumOff val="80000"/>
            </a:schemeClr>
          </a:solidFill>
        </p:spPr>
        <p:txBody>
          <a:bodyPr wrap="square" rtlCol="0">
            <a:spAutoFit/>
          </a:bodyPr>
          <a:lstStyle/>
          <a:p>
            <a:r>
              <a:rPr lang="sr-Latn-RS" dirty="0" smtClean="0"/>
              <a:t>NATIVNA VALVULA </a:t>
            </a:r>
            <a:endParaRPr lang="en-US" dirty="0"/>
          </a:p>
        </p:txBody>
      </p:sp>
      <p:sp>
        <p:nvSpPr>
          <p:cNvPr id="11" name="TextBox 10"/>
          <p:cNvSpPr txBox="1"/>
          <p:nvPr/>
        </p:nvSpPr>
        <p:spPr>
          <a:xfrm>
            <a:off x="4857752" y="3143248"/>
            <a:ext cx="2214578" cy="369332"/>
          </a:xfrm>
          <a:prstGeom prst="rect">
            <a:avLst/>
          </a:prstGeom>
          <a:solidFill>
            <a:srgbClr val="FFFF99"/>
          </a:solidFill>
        </p:spPr>
        <p:txBody>
          <a:bodyPr wrap="square" rtlCol="0">
            <a:spAutoFit/>
          </a:bodyPr>
          <a:lstStyle/>
          <a:p>
            <a:r>
              <a:rPr lang="sr-Latn-RS" dirty="0" smtClean="0">
                <a:solidFill>
                  <a:srgbClr val="FF0000"/>
                </a:solidFill>
              </a:rPr>
              <a:t>VEŠTAČKA VALVULA</a:t>
            </a:r>
            <a:endParaRPr lang="en-US" dirty="0">
              <a:solidFill>
                <a:srgbClr val="FF0000"/>
              </a:solidFill>
            </a:endParaRPr>
          </a:p>
        </p:txBody>
      </p:sp>
      <p:sp>
        <p:nvSpPr>
          <p:cNvPr id="12" name="TextBox 11"/>
          <p:cNvSpPr txBox="1"/>
          <p:nvPr/>
        </p:nvSpPr>
        <p:spPr>
          <a:xfrm>
            <a:off x="1285852" y="3786190"/>
            <a:ext cx="2857520" cy="954107"/>
          </a:xfrm>
          <a:prstGeom prst="rect">
            <a:avLst/>
          </a:prstGeom>
          <a:solidFill>
            <a:srgbClr val="FFFF99"/>
          </a:solidFill>
        </p:spPr>
        <p:txBody>
          <a:bodyPr wrap="square" rtlCol="0">
            <a:spAutoFit/>
          </a:bodyPr>
          <a:lstStyle/>
          <a:p>
            <a:r>
              <a:rPr lang="sr-Latn-RS" sz="1400" b="1" dirty="0" smtClean="0">
                <a:solidFill>
                  <a:srgbClr val="FF0000"/>
                </a:solidFill>
              </a:rPr>
              <a:t>1.PONAVLJATI EHO SRCA NA 5-7 DANA:TTE-TOE/mikrobiologija</a:t>
            </a:r>
          </a:p>
          <a:p>
            <a:r>
              <a:rPr lang="sr-Latn-RS" sz="1400" b="1" dirty="0" smtClean="0"/>
              <a:t>2.MSCT  srca</a:t>
            </a:r>
          </a:p>
          <a:p>
            <a:r>
              <a:rPr lang="sr-Latn-RS" sz="1400" b="1" dirty="0" smtClean="0">
                <a:solidFill>
                  <a:srgbClr val="002060"/>
                </a:solidFill>
              </a:rPr>
              <a:t>3. </a:t>
            </a:r>
            <a:r>
              <a:rPr lang="en-US" sz="1400" b="1" dirty="0" smtClean="0">
                <a:solidFill>
                  <a:srgbClr val="002060"/>
                </a:solidFill>
              </a:rPr>
              <a:t>I</a:t>
            </a:r>
            <a:r>
              <a:rPr lang="sr-Latn-RS" sz="1400" b="1" dirty="0" smtClean="0">
                <a:solidFill>
                  <a:srgbClr val="002060"/>
                </a:solidFill>
              </a:rPr>
              <a:t>midžing za embolijske dogadjaje</a:t>
            </a:r>
          </a:p>
        </p:txBody>
      </p:sp>
      <p:sp>
        <p:nvSpPr>
          <p:cNvPr id="13" name="TextBox 12"/>
          <p:cNvSpPr txBox="1"/>
          <p:nvPr/>
        </p:nvSpPr>
        <p:spPr>
          <a:xfrm>
            <a:off x="4214810" y="3786190"/>
            <a:ext cx="3929090" cy="954107"/>
          </a:xfrm>
          <a:prstGeom prst="rect">
            <a:avLst/>
          </a:prstGeom>
          <a:solidFill>
            <a:srgbClr val="92D050"/>
          </a:solidFill>
        </p:spPr>
        <p:txBody>
          <a:bodyPr wrap="square" rtlCol="0">
            <a:spAutoFit/>
          </a:bodyPr>
          <a:lstStyle/>
          <a:p>
            <a:r>
              <a:rPr lang="sr-Latn-RS" sz="1400" b="1" dirty="0" smtClean="0">
                <a:solidFill>
                  <a:srgbClr val="7030A0"/>
                </a:solidFill>
              </a:rPr>
              <a:t>1.PONAVLJATI EHO SRCA TTE-TOE/mikrobiologija</a:t>
            </a:r>
          </a:p>
          <a:p>
            <a:r>
              <a:rPr lang="sr-Latn-RS" sz="1400" dirty="0" smtClean="0"/>
              <a:t>2 </a:t>
            </a:r>
            <a:r>
              <a:rPr lang="sr-Latn-RS" sz="1400" b="1" dirty="0" smtClean="0">
                <a:solidFill>
                  <a:srgbClr val="FF0000"/>
                </a:solidFill>
              </a:rPr>
              <a:t>FDG-PET CT ILI  Le SPECT/CT</a:t>
            </a:r>
          </a:p>
          <a:p>
            <a:r>
              <a:rPr lang="sr-Latn-RS" sz="1400" dirty="0" smtClean="0"/>
              <a:t>3. </a:t>
            </a:r>
            <a:r>
              <a:rPr lang="sr-Latn-RS" sz="1400" b="1" dirty="0" smtClean="0"/>
              <a:t>MSCT srca</a:t>
            </a:r>
          </a:p>
          <a:p>
            <a:r>
              <a:rPr lang="sr-Latn-RS" sz="1400" dirty="0" smtClean="0"/>
              <a:t>4. </a:t>
            </a:r>
            <a:r>
              <a:rPr lang="sr-Latn-RS" sz="1400" b="1" dirty="0" smtClean="0">
                <a:solidFill>
                  <a:srgbClr val="002060"/>
                </a:solidFill>
              </a:rPr>
              <a:t>Imidžing za embolijske događaje</a:t>
            </a:r>
            <a:endParaRPr lang="sr-Latn-RS" b="1" dirty="0" smtClean="0">
              <a:solidFill>
                <a:srgbClr val="002060"/>
              </a:solidFill>
            </a:endParaRPr>
          </a:p>
        </p:txBody>
      </p:sp>
      <p:sp>
        <p:nvSpPr>
          <p:cNvPr id="14" name="TextBox 13"/>
          <p:cNvSpPr txBox="1"/>
          <p:nvPr/>
        </p:nvSpPr>
        <p:spPr>
          <a:xfrm>
            <a:off x="2857488" y="4786322"/>
            <a:ext cx="3785604" cy="369332"/>
          </a:xfrm>
          <a:prstGeom prst="rect">
            <a:avLst/>
          </a:prstGeom>
          <a:noFill/>
        </p:spPr>
        <p:txBody>
          <a:bodyPr wrap="square" rtlCol="0">
            <a:spAutoFit/>
          </a:bodyPr>
          <a:lstStyle/>
          <a:p>
            <a:r>
              <a:rPr lang="en-US" dirty="0" smtClean="0"/>
              <a:t>E</a:t>
            </a:r>
            <a:r>
              <a:rPr lang="sr-Latn-RS" dirty="0" smtClean="0"/>
              <a:t>SC MODIFIKOVANI  DG KRITERIJUMI</a:t>
            </a:r>
            <a:endParaRPr lang="en-US" dirty="0"/>
          </a:p>
        </p:txBody>
      </p:sp>
      <p:sp>
        <p:nvSpPr>
          <p:cNvPr id="15" name="TextBox 14"/>
          <p:cNvSpPr txBox="1"/>
          <p:nvPr/>
        </p:nvSpPr>
        <p:spPr>
          <a:xfrm>
            <a:off x="1214414" y="5286388"/>
            <a:ext cx="1785950" cy="369332"/>
          </a:xfrm>
          <a:prstGeom prst="rect">
            <a:avLst/>
          </a:prstGeom>
          <a:noFill/>
        </p:spPr>
        <p:txBody>
          <a:bodyPr wrap="square" rtlCol="0">
            <a:spAutoFit/>
          </a:bodyPr>
          <a:lstStyle/>
          <a:p>
            <a:r>
              <a:rPr lang="sr-Latn-RS" dirty="0" smtClean="0"/>
              <a:t>DEFINITIVNI  </a:t>
            </a:r>
            <a:r>
              <a:rPr lang="sr-Latn-RS" dirty="0" smtClean="0">
                <a:solidFill>
                  <a:srgbClr val="FF0000"/>
                </a:solidFill>
              </a:rPr>
              <a:t>IE</a:t>
            </a:r>
            <a:endParaRPr lang="en-US" dirty="0">
              <a:solidFill>
                <a:srgbClr val="FF0000"/>
              </a:solidFill>
            </a:endParaRPr>
          </a:p>
        </p:txBody>
      </p:sp>
      <p:sp>
        <p:nvSpPr>
          <p:cNvPr id="16" name="TextBox 15"/>
          <p:cNvSpPr txBox="1"/>
          <p:nvPr/>
        </p:nvSpPr>
        <p:spPr>
          <a:xfrm>
            <a:off x="4143372" y="5286388"/>
            <a:ext cx="1173719" cy="369332"/>
          </a:xfrm>
          <a:prstGeom prst="rect">
            <a:avLst/>
          </a:prstGeom>
          <a:noFill/>
        </p:spPr>
        <p:txBody>
          <a:bodyPr wrap="none" rtlCol="0">
            <a:spAutoFit/>
          </a:bodyPr>
          <a:lstStyle/>
          <a:p>
            <a:r>
              <a:rPr lang="sr-Latn-RS" dirty="0" smtClean="0"/>
              <a:t>MOGUĆ </a:t>
            </a:r>
            <a:r>
              <a:rPr lang="sr-Latn-RS" dirty="0" smtClean="0">
                <a:solidFill>
                  <a:srgbClr val="FF0000"/>
                </a:solidFill>
              </a:rPr>
              <a:t>IE</a:t>
            </a:r>
            <a:endParaRPr lang="en-US" dirty="0">
              <a:solidFill>
                <a:srgbClr val="FF0000"/>
              </a:solidFill>
            </a:endParaRPr>
          </a:p>
        </p:txBody>
      </p:sp>
      <p:sp>
        <p:nvSpPr>
          <p:cNvPr id="17" name="TextBox 16"/>
          <p:cNvSpPr txBox="1"/>
          <p:nvPr/>
        </p:nvSpPr>
        <p:spPr>
          <a:xfrm>
            <a:off x="6500826" y="5286388"/>
            <a:ext cx="1394228" cy="369332"/>
          </a:xfrm>
          <a:prstGeom prst="rect">
            <a:avLst/>
          </a:prstGeom>
          <a:noFill/>
        </p:spPr>
        <p:txBody>
          <a:bodyPr wrap="none" rtlCol="0">
            <a:spAutoFit/>
          </a:bodyPr>
          <a:lstStyle/>
          <a:p>
            <a:r>
              <a:rPr lang="sr-Latn-RS" dirty="0" smtClean="0">
                <a:solidFill>
                  <a:srgbClr val="FF0000"/>
                </a:solidFill>
              </a:rPr>
              <a:t>ODBAČEN  IE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1143040" y="428604"/>
            <a:ext cx="11572956"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3681"/>
            <a:ext cx="9144000" cy="68653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TotalTime>
  <Words>3015</Words>
  <Application>Microsoft Office PowerPoint</Application>
  <PresentationFormat>On-screen Show (4:3)</PresentationFormat>
  <Paragraphs>428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ANTIBIOTSKA PROFILAKSA I TERAPIJA BAKTERIJSKOG INFEKTIVNOG ENDOKARDITISA-NEDOUMICE I KONTRAVERZE JOŠ POSTOJE 39. XXXIX TMD 26.09.2020 Zaječar Timočki medicinski dani – Treći dan Simpozijum: Dijagnostika, konzervativna i preventivna medicina - savremeni aspekti”</vt:lpstr>
      <vt:lpstr>ANTIBIOTSKA PROFILAKSA I TERAPIJA BAKTERIJSKOG INFEKTIVNOG ENDOKARDITISA-NEDOUMICE I KONTRAVERZE JOŠ POSTOJE</vt:lpstr>
      <vt:lpstr>Patogeneza IE </vt:lpstr>
      <vt:lpstr> BAKTERIJSKI INFEKTIVNI ENDOKARDITIS - Esencijalno za dijagnozu: 5 ELEMENATA </vt:lpstr>
      <vt:lpstr>Dijagnoza  infektivnog endokardita IE</vt:lpstr>
      <vt:lpstr>Slide 6</vt:lpstr>
      <vt:lpstr>Slide 7</vt:lpstr>
      <vt:lpstr>Slide 8</vt:lpstr>
      <vt:lpstr>Slide 9</vt:lpstr>
      <vt:lpstr>Slide 10</vt:lpstr>
      <vt:lpstr>Slide 11</vt:lpstr>
      <vt:lpstr>Slide 12</vt:lpstr>
      <vt:lpstr>Slide 13</vt:lpstr>
      <vt:lpstr> </vt:lpstr>
      <vt:lpstr>Slide 15</vt:lpstr>
      <vt:lpstr>Slide 16</vt:lpstr>
      <vt:lpstr>Definitivna Dg IE</vt:lpstr>
      <vt:lpstr>Slide 18</vt:lpstr>
      <vt:lpstr>Slide 19</vt:lpstr>
      <vt:lpstr>Slide 20</vt:lpstr>
      <vt:lpstr>Slide 21</vt:lpstr>
      <vt:lpstr>Slide 22</vt:lpstr>
      <vt:lpstr>Slide 23</vt:lpstr>
      <vt:lpstr>Slide 24</vt:lpstr>
      <vt:lpstr>  Antimikrobna terapija:  principi i metode  </vt:lpstr>
      <vt:lpstr>PCR iz krvi za dijagnozu Endokarditisa sa negativnim hemokulturama - BCNIE</vt:lpstr>
      <vt:lpstr>Brza Identifikacija masenom spektrometrijom peptidnog spektra bakterija (Matrix-assisted laser desorption ionization mass spectrometry).</vt:lpstr>
      <vt:lpstr> LEČENJE BAKTERIJSKOG ENDOKARDITA </vt:lpstr>
      <vt:lpstr>Slide 29</vt:lpstr>
      <vt:lpstr>Slide 30</vt:lpstr>
      <vt:lpstr>Slide 31</vt:lpstr>
      <vt:lpstr>Slide 32</vt:lpstr>
      <vt:lpstr>Slide 33</vt:lpstr>
      <vt:lpstr>Slide 34</vt:lpstr>
      <vt:lpstr>Slide 35</vt:lpstr>
      <vt:lpstr>Slide 36</vt:lpstr>
      <vt:lpstr>Diskrepance </vt:lpstr>
      <vt:lpstr>Slide 38</vt:lpstr>
      <vt:lpstr>Slide 39</vt:lpstr>
      <vt:lpstr>ZAKLJUČAK –Infektivni Endokarditis</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ANTIBIOTSKA PROFILAKSA I TERAPIJA BAKTERIJSKOG INFEKTIVNOG ENDOKARDITISA-NEDOUMICE I KONTRAVERZE JOŠ POSTOJE</dc:title>
  <dc:creator>Bastać</dc:creator>
  <cp:lastModifiedBy>Bastać</cp:lastModifiedBy>
  <cp:revision>509</cp:revision>
  <dcterms:created xsi:type="dcterms:W3CDTF">2020-09-20T01:47:11Z</dcterms:created>
  <dcterms:modified xsi:type="dcterms:W3CDTF">2020-12-02T07:54:21Z</dcterms:modified>
</cp:coreProperties>
</file>